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6"/>
  </p:notesMasterIdLst>
  <p:sldIdLst>
    <p:sldId id="256" r:id="rId5"/>
  </p:sldIdLst>
  <p:sldSz cx="7772400" cy="12801600"/>
  <p:notesSz cx="7010400" cy="92964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7920" userDrawn="1">
          <p15:clr>
            <a:srgbClr val="A4A3A4"/>
          </p15:clr>
        </p15:guide>
        <p15:guide id="2" pos="144" userDrawn="1">
          <p15:clr>
            <a:srgbClr val="A4A3A4"/>
          </p15:clr>
        </p15:guide>
        <p15:guide id="3" pos="4752" userDrawn="1">
          <p15:clr>
            <a:srgbClr val="A4A3A4"/>
          </p15:clr>
        </p15:guide>
        <p15:guide id="4" orient="horz" pos="14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29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2604" y="-6"/>
      </p:cViewPr>
      <p:guideLst>
        <p:guide orient="horz" pos="7920"/>
        <p:guide pos="144"/>
        <p:guide pos="4752"/>
        <p:guide orient="horz" pos="144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howGuides="1">
      <p:cViewPr>
        <p:scale>
          <a:sx n="100" d="100"/>
          <a:sy n="100" d="100"/>
        </p:scale>
        <p:origin x="3180" y="-161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13" cy="465742"/>
          </a:xfrm>
          <a:prstGeom prst="rect">
            <a:avLst/>
          </a:prstGeom>
        </p:spPr>
        <p:txBody>
          <a:bodyPr vert="horz" lIns="72466" tIns="36233" rIns="72466" bIns="36233" rtlCol="0"/>
          <a:lstStyle>
            <a:lvl1pPr algn="l">
              <a:defRPr sz="10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556" y="0"/>
            <a:ext cx="3038413" cy="465742"/>
          </a:xfrm>
          <a:prstGeom prst="rect">
            <a:avLst/>
          </a:prstGeom>
        </p:spPr>
        <p:txBody>
          <a:bodyPr vert="horz" lIns="72466" tIns="36233" rIns="72466" bIns="36233" rtlCol="0"/>
          <a:lstStyle>
            <a:lvl1pPr algn="r">
              <a:defRPr sz="1000"/>
            </a:lvl1pPr>
          </a:lstStyle>
          <a:p>
            <a:fld id="{5D17A8BB-95D9-4DEB-B26B-232BDA82EB6D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52700" y="1162050"/>
            <a:ext cx="1905000" cy="31384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72466" tIns="36233" rIns="72466" bIns="36233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13" y="4474123"/>
            <a:ext cx="5607175" cy="3660227"/>
          </a:xfrm>
          <a:prstGeom prst="rect">
            <a:avLst/>
          </a:prstGeom>
        </p:spPr>
        <p:txBody>
          <a:bodyPr vert="horz" lIns="72466" tIns="36233" rIns="72466" bIns="36233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30658"/>
            <a:ext cx="3038413" cy="465742"/>
          </a:xfrm>
          <a:prstGeom prst="rect">
            <a:avLst/>
          </a:prstGeom>
        </p:spPr>
        <p:txBody>
          <a:bodyPr vert="horz" lIns="72466" tIns="36233" rIns="72466" bIns="36233" rtlCol="0" anchor="b"/>
          <a:lstStyle>
            <a:lvl1pPr algn="l">
              <a:defRPr sz="10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556" y="8830658"/>
            <a:ext cx="3038413" cy="465742"/>
          </a:xfrm>
          <a:prstGeom prst="rect">
            <a:avLst/>
          </a:prstGeom>
        </p:spPr>
        <p:txBody>
          <a:bodyPr vert="horz" lIns="72466" tIns="36233" rIns="72466" bIns="36233" rtlCol="0" anchor="b"/>
          <a:lstStyle>
            <a:lvl1pPr algn="r">
              <a:defRPr sz="1000"/>
            </a:lvl1pPr>
          </a:lstStyle>
          <a:p>
            <a:fld id="{76668219-4FAB-41D3-9C68-16F7ADE408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111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  <p:extLst>
    <p:ext uri="{620B2872-D7B9-4A21-9093-7833F8D536E1}">
      <p15:sldGuideLst xmlns:p15="http://schemas.microsoft.com/office/powerpoint/2012/main">
        <p15:guide id="1" orient="horz" pos="2928" userDrawn="1">
          <p15:clr>
            <a:srgbClr val="F26B43"/>
          </p15:clr>
        </p15:guide>
        <p15:guide id="2" pos="2208" userDrawn="1">
          <p15:clr>
            <a:srgbClr val="F26B43"/>
          </p15:clr>
        </p15:guide>
      </p15:sldGuideLst>
    </p:ext>
  </p:extLst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2930" y="3968496"/>
            <a:ext cx="6606540" cy="268833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5860" y="7168896"/>
            <a:ext cx="5440680" cy="3200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620" y="512064"/>
            <a:ext cx="6995160" cy="2048256"/>
          </a:xfrm>
          <a:prstGeom prst="rect">
            <a:avLst/>
          </a:prstGeom>
        </p:spPr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620" y="512064"/>
            <a:ext cx="6995160" cy="2048256"/>
          </a:xfrm>
          <a:prstGeom prst="rect">
            <a:avLst/>
          </a:prstGeom>
        </p:spPr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620" y="2944368"/>
            <a:ext cx="3380994" cy="84490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2786" y="2944368"/>
            <a:ext cx="3380994" cy="84490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11/5/2026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620" y="512064"/>
            <a:ext cx="6995160" cy="2048256"/>
          </a:xfrm>
          <a:prstGeom prst="rect">
            <a:avLst/>
          </a:prstGeom>
        </p:spPr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11/5/2026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11/5/2026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032" userDrawn="1">
          <p15:clr>
            <a:srgbClr val="FBAE40"/>
          </p15:clr>
        </p15:guide>
        <p15:guide id="2" pos="2448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620" y="2944368"/>
            <a:ext cx="6995160" cy="84490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2616" y="11905488"/>
            <a:ext cx="2487168" cy="6400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620" y="11905488"/>
            <a:ext cx="1787652" cy="6400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596128" y="11905488"/>
            <a:ext cx="1787652" cy="6400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032" userDrawn="1">
          <p15:clr>
            <a:srgbClr val="F26B43"/>
          </p15:clr>
        </p15:guide>
        <p15:guide id="2" pos="244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6716524"/>
              </p:ext>
            </p:extLst>
          </p:nvPr>
        </p:nvGraphicFramePr>
        <p:xfrm>
          <a:off x="4038600" y="3049906"/>
          <a:ext cx="3352800" cy="100901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146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381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3220">
                <a:tc gridSpan="2">
                  <a:txBody>
                    <a:bodyPr/>
                    <a:lstStyle/>
                    <a:p>
                      <a:pPr marL="31750" marR="0" lvl="0" indent="0" defTabSz="914400" eaLnBrk="1" fontAlgn="auto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rgbClr val="04294A"/>
                          </a:solidFill>
                          <a:latin typeface="Aptos" panose="020B0004020202020204" pitchFamily="34" charset="0"/>
                          <a:cs typeface="Calibri"/>
                        </a:rPr>
                        <a:t>STARTER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marL="497840" algn="r">
                        <a:lnSpc>
                          <a:spcPts val="1600"/>
                        </a:lnSpc>
                      </a:pPr>
                      <a:endParaRPr sz="14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33455447"/>
                  </a:ext>
                </a:extLst>
              </a:tr>
              <a:tr h="250825">
                <a:tc>
                  <a:txBody>
                    <a:bodyPr/>
                    <a:lstStyle/>
                    <a:p>
                      <a:pPr marL="31750">
                        <a:lnSpc>
                          <a:spcPts val="1600"/>
                        </a:lnSpc>
                      </a:pPr>
                      <a:r>
                        <a:rPr sz="1400" b="1" dirty="0">
                          <a:latin typeface="Aptos" panose="020B0004020202020204" pitchFamily="34" charset="0"/>
                          <a:cs typeface="Calibri"/>
                        </a:rPr>
                        <a:t>Shrimp</a:t>
                      </a:r>
                      <a:r>
                        <a:rPr sz="1400" b="1" spc="60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latin typeface="Aptos" panose="020B0004020202020204" pitchFamily="34" charset="0"/>
                          <a:cs typeface="Calibri"/>
                        </a:rPr>
                        <a:t>Cocktail</a:t>
                      </a:r>
                      <a:endParaRPr sz="14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497840" algn="r">
                        <a:lnSpc>
                          <a:spcPts val="1600"/>
                        </a:lnSpc>
                      </a:pPr>
                      <a:r>
                        <a:rPr sz="1400" i="1" spc="-10" dirty="0">
                          <a:latin typeface="Aptos" panose="020B0004020202020204" pitchFamily="34" charset="0"/>
                          <a:cs typeface="Calibri"/>
                        </a:rPr>
                        <a:t>add</a:t>
                      </a:r>
                      <a:r>
                        <a:rPr sz="1400" i="1" spc="-5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400" i="1" spc="-20" dirty="0">
                          <a:latin typeface="Aptos" panose="020B0004020202020204" pitchFamily="34" charset="0"/>
                          <a:cs typeface="Calibri"/>
                        </a:rPr>
                        <a:t>6.50</a:t>
                      </a:r>
                      <a:endParaRPr sz="14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4970">
                <a:tc gridSpan="2">
                  <a:txBody>
                    <a:bodyPr/>
                    <a:lstStyle/>
                    <a:p>
                      <a:pPr marL="31750">
                        <a:lnSpc>
                          <a:spcPts val="1410"/>
                        </a:lnSpc>
                        <a:spcBef>
                          <a:spcPts val="190"/>
                        </a:spcBef>
                      </a:pPr>
                      <a:r>
                        <a:rPr sz="1200" dirty="0">
                          <a:latin typeface="Aptos" panose="020B0004020202020204" pitchFamily="34" charset="0"/>
                          <a:cs typeface="Calibri"/>
                        </a:rPr>
                        <a:t>Fresh</a:t>
                      </a:r>
                      <a:r>
                        <a:rPr sz="1200" spc="-20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Aptos" panose="020B0004020202020204" pitchFamily="34" charset="0"/>
                          <a:cs typeface="Calibri"/>
                        </a:rPr>
                        <a:t>cooked</a:t>
                      </a:r>
                      <a:r>
                        <a:rPr sz="1200" spc="-1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Aptos" panose="020B0004020202020204" pitchFamily="34" charset="0"/>
                          <a:cs typeface="Calibri"/>
                        </a:rPr>
                        <a:t>and</a:t>
                      </a:r>
                      <a:r>
                        <a:rPr sz="1200" spc="-20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Aptos" panose="020B0004020202020204" pitchFamily="34" charset="0"/>
                          <a:cs typeface="Calibri"/>
                        </a:rPr>
                        <a:t>chilled</a:t>
                      </a:r>
                      <a:r>
                        <a:rPr sz="1200" spc="-1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spc="-25" dirty="0">
                          <a:latin typeface="Aptos" panose="020B0004020202020204" pitchFamily="34" charset="0"/>
                          <a:cs typeface="Calibri"/>
                        </a:rPr>
                        <a:t>jumbo</a:t>
                      </a:r>
                      <a:r>
                        <a:rPr sz="1200" spc="-30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Aptos" panose="020B0004020202020204" pitchFamily="34" charset="0"/>
                          <a:cs typeface="Calibri"/>
                        </a:rPr>
                        <a:t>shrimp</a:t>
                      </a:r>
                      <a:endParaRPr sz="1200" dirty="0">
                        <a:latin typeface="Aptos" panose="020B0004020202020204" pitchFamily="34" charset="0"/>
                        <a:cs typeface="Calibri"/>
                      </a:endParaRPr>
                    </a:p>
                    <a:p>
                      <a:pPr marL="31750">
                        <a:lnSpc>
                          <a:spcPts val="1410"/>
                        </a:lnSpc>
                      </a:pPr>
                      <a:r>
                        <a:rPr sz="1200" spc="-10" dirty="0">
                          <a:latin typeface="Aptos" panose="020B0004020202020204" pitchFamily="34" charset="0"/>
                          <a:cs typeface="Calibri"/>
                        </a:rPr>
                        <a:t>served</a:t>
                      </a:r>
                      <a:r>
                        <a:rPr sz="1200" spc="-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spc="-20" dirty="0">
                          <a:latin typeface="Aptos" panose="020B0004020202020204" pitchFamily="34" charset="0"/>
                          <a:cs typeface="Calibri"/>
                        </a:rPr>
                        <a:t>with</a:t>
                      </a:r>
                      <a:r>
                        <a:rPr sz="1200" spc="-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spc="-25" dirty="0">
                          <a:latin typeface="Aptos" panose="020B0004020202020204" pitchFamily="34" charset="0"/>
                          <a:cs typeface="Calibri"/>
                        </a:rPr>
                        <a:t>tangy</a:t>
                      </a:r>
                      <a:r>
                        <a:rPr sz="1200" spc="-1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Aptos" panose="020B0004020202020204" pitchFamily="34" charset="0"/>
                          <a:cs typeface="Calibri"/>
                        </a:rPr>
                        <a:t>cocktail</a:t>
                      </a:r>
                      <a:r>
                        <a:rPr sz="1200" spc="-20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Aptos" panose="020B0004020202020204" pitchFamily="34" charset="0"/>
                          <a:cs typeface="Calibri"/>
                        </a:rPr>
                        <a:t>sauce</a:t>
                      </a:r>
                      <a:r>
                        <a:rPr sz="1200" spc="-1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Aptos" panose="020B0004020202020204" pitchFamily="34" charset="0"/>
                          <a:cs typeface="Calibri"/>
                        </a:rPr>
                        <a:t>and</a:t>
                      </a:r>
                      <a:r>
                        <a:rPr sz="1200" spc="-10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spc="-20" dirty="0">
                          <a:latin typeface="Aptos" panose="020B0004020202020204" pitchFamily="34" charset="0"/>
                          <a:cs typeface="Calibri"/>
                        </a:rPr>
                        <a:t>lemon</a:t>
                      </a:r>
                      <a:endParaRPr sz="12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2413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775671"/>
              </p:ext>
            </p:extLst>
          </p:nvPr>
        </p:nvGraphicFramePr>
        <p:xfrm>
          <a:off x="4038600" y="4502788"/>
          <a:ext cx="3350134" cy="189801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395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106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1949">
                <a:tc gridSpan="2">
                  <a:txBody>
                    <a:bodyPr/>
                    <a:lstStyle/>
                    <a:p>
                      <a:pPr marL="31750" marR="0" lvl="0" indent="0" defTabSz="914400" eaLnBrk="1" fontAlgn="auto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rgbClr val="04294A"/>
                          </a:solidFill>
                          <a:latin typeface="Aptos" panose="020B0004020202020204" pitchFamily="34" charset="0"/>
                          <a:cs typeface="Calibri"/>
                        </a:rPr>
                        <a:t>SALADS</a:t>
                      </a: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302260" algn="r">
                        <a:lnSpc>
                          <a:spcPts val="1600"/>
                        </a:lnSpc>
                      </a:pPr>
                      <a:endParaRPr sz="14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627000796"/>
                  </a:ext>
                </a:extLst>
              </a:tr>
              <a:tr h="253365">
                <a:tc>
                  <a:txBody>
                    <a:bodyPr/>
                    <a:lstStyle/>
                    <a:p>
                      <a:pPr marL="31750">
                        <a:lnSpc>
                          <a:spcPts val="1600"/>
                        </a:lnSpc>
                      </a:pPr>
                      <a:r>
                        <a:rPr lang="en-US" sz="1400" b="1" dirty="0">
                          <a:latin typeface="Aptos" panose="020B0004020202020204" pitchFamily="34" charset="0"/>
                          <a:cs typeface="Calibri"/>
                        </a:rPr>
                        <a:t>Quinoa Salad</a:t>
                      </a:r>
                      <a:endParaRPr sz="14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02260" algn="r">
                        <a:lnSpc>
                          <a:spcPts val="1600"/>
                        </a:lnSpc>
                      </a:pPr>
                      <a:r>
                        <a:rPr sz="1400" i="1" spc="-10" dirty="0">
                          <a:latin typeface="Aptos" panose="020B0004020202020204" pitchFamily="34" charset="0"/>
                          <a:cs typeface="Calibri"/>
                        </a:rPr>
                        <a:t>add</a:t>
                      </a:r>
                      <a:r>
                        <a:rPr sz="1400" i="1" spc="-5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400" i="1" spc="-20" dirty="0">
                          <a:latin typeface="Aptos" panose="020B0004020202020204" pitchFamily="34" charset="0"/>
                          <a:cs typeface="Calibri"/>
                        </a:rPr>
                        <a:t>1.50</a:t>
                      </a:r>
                      <a:endParaRPr sz="14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4819">
                <a:tc gridSpan="2">
                  <a:txBody>
                    <a:bodyPr/>
                    <a:lstStyle/>
                    <a:p>
                      <a:pPr marL="31750" marR="272415">
                        <a:lnSpc>
                          <a:spcPct val="107500"/>
                        </a:lnSpc>
                        <a:spcBef>
                          <a:spcPts val="100"/>
                        </a:spcBef>
                      </a:pPr>
                      <a:r>
                        <a:rPr lang="en-US" sz="1200" dirty="0">
                          <a:latin typeface="Aptos" panose="020B0004020202020204" pitchFamily="34" charset="0"/>
                          <a:cs typeface="Calibri"/>
                        </a:rPr>
                        <a:t>Quinoa tossed with black beans, peppers, onions, corn cilantro &amp; a chili lime dressing</a:t>
                      </a:r>
                    </a:p>
                  </a:txBody>
                  <a:tcPr marL="0" marR="0" marT="12700" marB="0" anchor="ctr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8145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1045"/>
                        </a:spcBef>
                      </a:pPr>
                      <a:r>
                        <a:rPr sz="1400" b="1" dirty="0">
                          <a:latin typeface="Aptos" panose="020B0004020202020204" pitchFamily="34" charset="0"/>
                          <a:cs typeface="Calibri"/>
                        </a:rPr>
                        <a:t>House</a:t>
                      </a:r>
                      <a:r>
                        <a:rPr sz="1400" b="1" spc="60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400" b="1" dirty="0">
                          <a:latin typeface="Aptos" panose="020B0004020202020204" pitchFamily="34" charset="0"/>
                          <a:cs typeface="Calibri"/>
                        </a:rPr>
                        <a:t>Tossed</a:t>
                      </a:r>
                      <a:r>
                        <a:rPr sz="1400" b="1" spc="50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400" b="1" spc="-20" dirty="0">
                          <a:latin typeface="Aptos" panose="020B0004020202020204" pitchFamily="34" charset="0"/>
                          <a:cs typeface="Calibri"/>
                        </a:rPr>
                        <a:t>Salad</a:t>
                      </a:r>
                      <a:endParaRPr sz="14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132715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Aptos" panose="020B0004020202020204" pitchFamily="34" charset="0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9734">
                <a:tc gridSpan="2">
                  <a:txBody>
                    <a:bodyPr/>
                    <a:lstStyle/>
                    <a:p>
                      <a:pPr marL="31750" marR="525145">
                        <a:lnSpc>
                          <a:spcPct val="107500"/>
                        </a:lnSpc>
                        <a:spcBef>
                          <a:spcPts val="110"/>
                        </a:spcBef>
                      </a:pPr>
                      <a:r>
                        <a:rPr sz="1200" dirty="0">
                          <a:latin typeface="Aptos" panose="020B0004020202020204" pitchFamily="34" charset="0"/>
                          <a:cs typeface="Calibri"/>
                        </a:rPr>
                        <a:t>Crisp</a:t>
                      </a:r>
                      <a:r>
                        <a:rPr sz="1200" spc="-10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spc="-20" dirty="0">
                          <a:latin typeface="Aptos" panose="020B0004020202020204" pitchFamily="34" charset="0"/>
                          <a:cs typeface="Calibri"/>
                        </a:rPr>
                        <a:t>mixed</a:t>
                      </a:r>
                      <a:r>
                        <a:rPr sz="1200" spc="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Aptos" panose="020B0004020202020204" pitchFamily="34" charset="0"/>
                          <a:cs typeface="Calibri"/>
                        </a:rPr>
                        <a:t>greens,</a:t>
                      </a:r>
                      <a:r>
                        <a:rPr sz="1200" spc="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Aptos" panose="020B0004020202020204" pitchFamily="34" charset="0"/>
                          <a:cs typeface="Calibri"/>
                        </a:rPr>
                        <a:t>cucumber,</a:t>
                      </a:r>
                      <a:r>
                        <a:rPr sz="1200" spc="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Aptos" panose="020B0004020202020204" pitchFamily="34" charset="0"/>
                          <a:cs typeface="Calibri"/>
                        </a:rPr>
                        <a:t>carrot, </a:t>
                      </a:r>
                      <a:r>
                        <a:rPr sz="1200" spc="-25" dirty="0">
                          <a:latin typeface="Aptos" panose="020B0004020202020204" pitchFamily="34" charset="0"/>
                          <a:cs typeface="Calibri"/>
                        </a:rPr>
                        <a:t>tomato,</a:t>
                      </a:r>
                      <a:r>
                        <a:rPr sz="1200" spc="-3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Aptos" panose="020B0004020202020204" pitchFamily="34" charset="0"/>
                          <a:cs typeface="Calibri"/>
                        </a:rPr>
                        <a:t>and</a:t>
                      </a:r>
                      <a:r>
                        <a:rPr sz="1200" spc="-3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spc="-20" dirty="0">
                          <a:latin typeface="Aptos" panose="020B0004020202020204" pitchFamily="34" charset="0"/>
                          <a:cs typeface="Calibri"/>
                        </a:rPr>
                        <a:t>onion</a:t>
                      </a:r>
                      <a:endParaRPr sz="12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13970" marB="0" anchor="ctr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6" name="object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2050840"/>
              </p:ext>
            </p:extLst>
          </p:nvPr>
        </p:nvGraphicFramePr>
        <p:xfrm>
          <a:off x="457200" y="4961255"/>
          <a:ext cx="3124200" cy="16008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89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395">
                  <a:extLst>
                    <a:ext uri="{9D8B030D-6E8A-4147-A177-3AD203B41FA5}">
                      <a16:colId xmlns:a16="http://schemas.microsoft.com/office/drawing/2014/main" val="1057754273"/>
                    </a:ext>
                  </a:extLst>
                </a:gridCol>
                <a:gridCol w="870612">
                  <a:extLst>
                    <a:ext uri="{9D8B030D-6E8A-4147-A177-3AD203B41FA5}">
                      <a16:colId xmlns:a16="http://schemas.microsoft.com/office/drawing/2014/main" val="3707385972"/>
                    </a:ext>
                  </a:extLst>
                </a:gridCol>
              </a:tblGrid>
              <a:tr h="348615">
                <a:tc gridSpan="3">
                  <a:txBody>
                    <a:bodyPr/>
                    <a:lstStyle/>
                    <a:p>
                      <a:pPr marL="31750" marR="0" lvl="0" indent="0" defTabSz="914400" eaLnBrk="1" fontAlgn="auto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rgbClr val="04294A"/>
                          </a:solidFill>
                          <a:latin typeface="Aptos" panose="020B0004020202020204" pitchFamily="34" charset="0"/>
                          <a:cs typeface="Calibri"/>
                        </a:rPr>
                        <a:t>SOUPS</a:t>
                      </a: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31750" algn="r">
                        <a:lnSpc>
                          <a:spcPts val="1600"/>
                        </a:lnSpc>
                      </a:pPr>
                      <a:endParaRPr sz="14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7038446"/>
                  </a:ext>
                </a:extLst>
              </a:tr>
              <a:tr h="231140">
                <a:tc>
                  <a:txBody>
                    <a:bodyPr/>
                    <a:lstStyle/>
                    <a:p>
                      <a:pPr marL="31750">
                        <a:lnSpc>
                          <a:spcPts val="1600"/>
                        </a:lnSpc>
                      </a:pPr>
                      <a:r>
                        <a:rPr sz="1400" b="1" dirty="0">
                          <a:latin typeface="Aptos" panose="020B0004020202020204" pitchFamily="34" charset="0"/>
                          <a:cs typeface="Calibri"/>
                        </a:rPr>
                        <a:t>French</a:t>
                      </a:r>
                      <a:r>
                        <a:rPr sz="1400" b="1" spc="1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400" b="1" dirty="0">
                          <a:latin typeface="Aptos" panose="020B0004020202020204" pitchFamily="34" charset="0"/>
                          <a:cs typeface="Calibri"/>
                        </a:rPr>
                        <a:t>Onion</a:t>
                      </a:r>
                      <a:r>
                        <a:rPr sz="1400" b="1" spc="20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400" b="1" spc="-20" dirty="0">
                          <a:latin typeface="Aptos" panose="020B0004020202020204" pitchFamily="34" charset="0"/>
                          <a:cs typeface="Calibri"/>
                        </a:rPr>
                        <a:t>Soup</a:t>
                      </a:r>
                      <a:endParaRPr sz="14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0" marB="0" anchor="ctr"/>
                </a:tc>
                <a:tc gridSpan="2">
                  <a:txBody>
                    <a:bodyPr/>
                    <a:lstStyle/>
                    <a:p>
                      <a:pPr marL="31750" algn="r">
                        <a:lnSpc>
                          <a:spcPts val="1600"/>
                        </a:lnSpc>
                      </a:pPr>
                      <a:r>
                        <a:rPr lang="en-US" sz="1400" i="1" spc="-10" dirty="0">
                          <a:latin typeface="Aptos" panose="020B0004020202020204" pitchFamily="34" charset="0"/>
                          <a:cs typeface="Calibri"/>
                        </a:rPr>
                        <a:t>add</a:t>
                      </a:r>
                      <a:r>
                        <a:rPr lang="en-US" sz="1400" i="1" spc="-5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lang="en-US" sz="1400" i="1" spc="-20" dirty="0">
                          <a:latin typeface="Aptos" panose="020B0004020202020204" pitchFamily="34" charset="0"/>
                          <a:cs typeface="Calibri"/>
                        </a:rPr>
                        <a:t>2.50</a:t>
                      </a:r>
                      <a:endParaRPr sz="14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384810">
                        <a:lnSpc>
                          <a:spcPts val="1600"/>
                        </a:lnSpc>
                      </a:pPr>
                      <a:r>
                        <a:rPr lang="en-US" sz="1400" i="1" spc="-10" dirty="0">
                          <a:latin typeface="Aptos" panose="020B0004020202020204" pitchFamily="34" charset="0"/>
                          <a:cs typeface="Calibri"/>
                        </a:rPr>
                        <a:t>add</a:t>
                      </a:r>
                      <a:r>
                        <a:rPr lang="en-US" sz="1400" i="1" spc="-5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lang="en-US" sz="1400" i="1" spc="-20" dirty="0">
                          <a:latin typeface="Aptos" panose="020B0004020202020204" pitchFamily="34" charset="0"/>
                          <a:cs typeface="Calibri"/>
                        </a:rPr>
                        <a:t>2.50</a:t>
                      </a:r>
                      <a:endParaRPr sz="14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2400">
                <a:tc gridSpan="3"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sz="1200" dirty="0">
                          <a:latin typeface="Aptos" panose="020B0004020202020204" pitchFamily="34" charset="0"/>
                          <a:cs typeface="Calibri"/>
                        </a:rPr>
                        <a:t>A</a:t>
                      </a:r>
                      <a:r>
                        <a:rPr sz="1200" spc="-1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spc="-25" dirty="0">
                          <a:latin typeface="Aptos" panose="020B0004020202020204" pitchFamily="34" charset="0"/>
                          <a:cs typeface="Calibri"/>
                        </a:rPr>
                        <a:t>hearty</a:t>
                      </a:r>
                      <a:r>
                        <a:rPr sz="1200" spc="-20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Aptos" panose="020B0004020202020204" pitchFamily="34" charset="0"/>
                          <a:cs typeface="Calibri"/>
                        </a:rPr>
                        <a:t>crock</a:t>
                      </a:r>
                      <a:r>
                        <a:rPr sz="1200" spc="-1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spc="-30" dirty="0">
                          <a:latin typeface="Aptos" panose="020B0004020202020204" pitchFamily="34" charset="0"/>
                          <a:cs typeface="Calibri"/>
                        </a:rPr>
                        <a:t>of</a:t>
                      </a:r>
                      <a:r>
                        <a:rPr sz="1200" spc="-2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Aptos" panose="020B0004020202020204" pitchFamily="34" charset="0"/>
                          <a:cs typeface="Calibri"/>
                        </a:rPr>
                        <a:t>savory cheesy</a:t>
                      </a:r>
                      <a:r>
                        <a:rPr sz="1200" spc="-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Aptos" panose="020B0004020202020204" pitchFamily="34" charset="0"/>
                          <a:cs typeface="Calibri"/>
                        </a:rPr>
                        <a:t>goodness</a:t>
                      </a:r>
                      <a:endParaRPr sz="12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4318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endParaRPr sz="120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4318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0845">
                <a:tc gridSpan="2"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1145"/>
                        </a:spcBef>
                      </a:pPr>
                      <a:r>
                        <a:rPr lang="en-US" sz="1400" b="1" dirty="0">
                          <a:latin typeface="Aptos" panose="020B0004020202020204" pitchFamily="34" charset="0"/>
                          <a:cs typeface="Calibri"/>
                        </a:rPr>
                        <a:t>Cream of Turkey &amp; Wild Rice Soup</a:t>
                      </a:r>
                      <a:endParaRPr sz="14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145415" marB="0" anchor="ctr"/>
                </a:tc>
                <a:tc hMerge="1"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1145"/>
                        </a:spcBef>
                      </a:pPr>
                      <a:endParaRPr sz="14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14541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Aptos" panose="020B0004020202020204" pitchFamily="34" charset="0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2885">
                <a:tc gridSpan="3">
                  <a:txBody>
                    <a:bodyPr/>
                    <a:lstStyle/>
                    <a:p>
                      <a:pPr marL="31750">
                        <a:lnSpc>
                          <a:spcPts val="1440"/>
                        </a:lnSpc>
                        <a:spcBef>
                          <a:spcPts val="220"/>
                        </a:spcBef>
                      </a:pPr>
                      <a:r>
                        <a:rPr sz="1200" dirty="0">
                          <a:latin typeface="Aptos" panose="020B0004020202020204" pitchFamily="34" charset="0"/>
                          <a:cs typeface="Calibri"/>
                        </a:rPr>
                        <a:t>Our</a:t>
                      </a:r>
                      <a:r>
                        <a:rPr sz="1200" spc="-3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Aptos" panose="020B0004020202020204" pitchFamily="34" charset="0"/>
                          <a:cs typeface="Calibri"/>
                        </a:rPr>
                        <a:t>chef’s</a:t>
                      </a:r>
                      <a:r>
                        <a:rPr sz="1200" spc="-40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Aptos" panose="020B0004020202020204" pitchFamily="34" charset="0"/>
                          <a:cs typeface="Calibri"/>
                        </a:rPr>
                        <a:t>creation,</a:t>
                      </a:r>
                      <a:r>
                        <a:rPr sz="1200" spc="-30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Aptos" panose="020B0004020202020204" pitchFamily="34" charset="0"/>
                          <a:cs typeface="Calibri"/>
                        </a:rPr>
                        <a:t>made</a:t>
                      </a:r>
                      <a:r>
                        <a:rPr sz="1200" spc="-40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Aptos" panose="020B0004020202020204" pitchFamily="34" charset="0"/>
                          <a:cs typeface="Calibri"/>
                        </a:rPr>
                        <a:t>fresh</a:t>
                      </a:r>
                      <a:r>
                        <a:rPr sz="1200" spc="-2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Aptos" panose="020B0004020202020204" pitchFamily="34" charset="0"/>
                          <a:cs typeface="Calibri"/>
                        </a:rPr>
                        <a:t>daily</a:t>
                      </a:r>
                      <a:endParaRPr sz="12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2794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31750">
                        <a:lnSpc>
                          <a:spcPts val="1440"/>
                        </a:lnSpc>
                        <a:spcBef>
                          <a:spcPts val="220"/>
                        </a:spcBef>
                      </a:pPr>
                      <a:endParaRPr sz="12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2794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4" name="object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6121732"/>
              </p:ext>
            </p:extLst>
          </p:nvPr>
        </p:nvGraphicFramePr>
        <p:xfrm>
          <a:off x="419100" y="6974240"/>
          <a:ext cx="3124200" cy="359068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584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99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119436209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1206779013"/>
                    </a:ext>
                  </a:extLst>
                </a:gridCol>
              </a:tblGrid>
              <a:tr h="275738">
                <a:tc>
                  <a:txBody>
                    <a:bodyPr/>
                    <a:lstStyle/>
                    <a:p>
                      <a:pPr marL="31750">
                        <a:lnSpc>
                          <a:spcPts val="1600"/>
                        </a:lnSpc>
                      </a:pPr>
                      <a:r>
                        <a:rPr sz="1400" b="1" dirty="0">
                          <a:latin typeface="Aptos" panose="020B0004020202020204" pitchFamily="34" charset="0"/>
                          <a:cs typeface="Calibri"/>
                        </a:rPr>
                        <a:t>Fried</a:t>
                      </a:r>
                      <a:r>
                        <a:rPr sz="1400" b="1" spc="40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400" b="1" dirty="0">
                          <a:latin typeface="Aptos" panose="020B0004020202020204" pitchFamily="34" charset="0"/>
                          <a:cs typeface="Calibri"/>
                        </a:rPr>
                        <a:t>Gulf</a:t>
                      </a:r>
                      <a:r>
                        <a:rPr sz="1400" b="1" spc="5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latin typeface="Aptos" panose="020B0004020202020204" pitchFamily="34" charset="0"/>
                          <a:cs typeface="Calibri"/>
                        </a:rPr>
                        <a:t>Shrimp</a:t>
                      </a:r>
                      <a:endParaRPr sz="140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0" marB="0" anchor="ctr"/>
                </a:tc>
                <a:tc gridSpan="3">
                  <a:txBody>
                    <a:bodyPr/>
                    <a:lstStyle/>
                    <a:p>
                      <a:pPr marL="557530" algn="r">
                        <a:lnSpc>
                          <a:spcPts val="1600"/>
                        </a:lnSpc>
                      </a:pPr>
                      <a:r>
                        <a:rPr sz="1400" i="1" spc="-10" dirty="0">
                          <a:latin typeface="Aptos" panose="020B0004020202020204" pitchFamily="34" charset="0"/>
                          <a:cs typeface="Calibri"/>
                        </a:rPr>
                        <a:t>add</a:t>
                      </a:r>
                      <a:r>
                        <a:rPr sz="1400" i="1" spc="-5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lang="en-US" sz="1400" i="1" spc="-55" dirty="0">
                          <a:latin typeface="Aptos" panose="020B0004020202020204" pitchFamily="34" charset="0"/>
                          <a:cs typeface="Calibri"/>
                        </a:rPr>
                        <a:t>4</a:t>
                      </a:r>
                      <a:endParaRPr sz="14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557530" algn="r">
                        <a:lnSpc>
                          <a:spcPts val="1600"/>
                        </a:lnSpc>
                      </a:pPr>
                      <a:endParaRPr sz="14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557530" algn="r">
                        <a:lnSpc>
                          <a:spcPts val="1600"/>
                        </a:lnSpc>
                      </a:pPr>
                      <a:endParaRPr sz="14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9544">
                <a:tc gridSpan="4">
                  <a:txBody>
                    <a:bodyPr/>
                    <a:lstStyle/>
                    <a:p>
                      <a:pPr marL="31750" marR="196215">
                        <a:lnSpc>
                          <a:spcPts val="1380"/>
                        </a:lnSpc>
                        <a:spcBef>
                          <a:spcPts val="300"/>
                        </a:spcBef>
                      </a:pPr>
                      <a:r>
                        <a:rPr sz="1200" dirty="0">
                          <a:latin typeface="Aptos" panose="020B0004020202020204" pitchFamily="34" charset="0"/>
                          <a:cs typeface="Calibri"/>
                        </a:rPr>
                        <a:t>Fresh</a:t>
                      </a:r>
                      <a:r>
                        <a:rPr sz="1200" spc="-30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Aptos" panose="020B0004020202020204" pitchFamily="34" charset="0"/>
                          <a:cs typeface="Calibri"/>
                        </a:rPr>
                        <a:t>cooked</a:t>
                      </a:r>
                      <a:r>
                        <a:rPr sz="1200" spc="-10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Aptos" panose="020B0004020202020204" pitchFamily="34" charset="0"/>
                          <a:cs typeface="Calibri"/>
                        </a:rPr>
                        <a:t>and</a:t>
                      </a:r>
                      <a:r>
                        <a:rPr sz="1200" spc="-2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Aptos" panose="020B0004020202020204" pitchFamily="34" charset="0"/>
                          <a:cs typeface="Calibri"/>
                        </a:rPr>
                        <a:t>chilled</a:t>
                      </a:r>
                      <a:r>
                        <a:rPr sz="1200" spc="-1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spc="-20" dirty="0">
                          <a:latin typeface="Aptos" panose="020B0004020202020204" pitchFamily="34" charset="0"/>
                          <a:cs typeface="Calibri"/>
                        </a:rPr>
                        <a:t>jumbo</a:t>
                      </a:r>
                      <a:r>
                        <a:rPr sz="1200" spc="-2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Aptos" panose="020B0004020202020204" pitchFamily="34" charset="0"/>
                          <a:cs typeface="Calibri"/>
                        </a:rPr>
                        <a:t>shrimp served</a:t>
                      </a:r>
                      <a:r>
                        <a:rPr sz="1200" spc="10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spc="-20" dirty="0">
                          <a:latin typeface="Aptos" panose="020B0004020202020204" pitchFamily="34" charset="0"/>
                          <a:cs typeface="Calibri"/>
                        </a:rPr>
                        <a:t>with</a:t>
                      </a:r>
                      <a:r>
                        <a:rPr sz="1200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spc="-25" dirty="0">
                          <a:latin typeface="Aptos" panose="020B0004020202020204" pitchFamily="34" charset="0"/>
                          <a:cs typeface="Calibri"/>
                        </a:rPr>
                        <a:t>tangy</a:t>
                      </a:r>
                      <a:r>
                        <a:rPr sz="1200" spc="-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Aptos" panose="020B0004020202020204" pitchFamily="34" charset="0"/>
                          <a:cs typeface="Calibri"/>
                        </a:rPr>
                        <a:t>cocktail</a:t>
                      </a:r>
                      <a:r>
                        <a:rPr sz="1200" spc="-1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Aptos" panose="020B0004020202020204" pitchFamily="34" charset="0"/>
                          <a:cs typeface="Calibri"/>
                        </a:rPr>
                        <a:t>sauce</a:t>
                      </a:r>
                      <a:r>
                        <a:rPr sz="1200" spc="-10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Aptos" panose="020B0004020202020204" pitchFamily="34" charset="0"/>
                          <a:cs typeface="Calibri"/>
                        </a:rPr>
                        <a:t>and</a:t>
                      </a:r>
                      <a:r>
                        <a:rPr sz="1200" spc="-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Aptos" panose="020B0004020202020204" pitchFamily="34" charset="0"/>
                          <a:cs typeface="Calibri"/>
                        </a:rPr>
                        <a:t>lemon</a:t>
                      </a:r>
                      <a:endParaRPr sz="12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38100" marB="0" anchor="ctr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pPr marL="31750" marR="196215">
                        <a:lnSpc>
                          <a:spcPts val="1380"/>
                        </a:lnSpc>
                        <a:spcBef>
                          <a:spcPts val="300"/>
                        </a:spcBef>
                      </a:pPr>
                      <a:endParaRPr sz="12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38100" marB="0" anchor="ctr"/>
                </a:tc>
                <a:tc hMerge="1">
                  <a:txBody>
                    <a:bodyPr/>
                    <a:lstStyle/>
                    <a:p>
                      <a:pPr marL="31750" marR="196215">
                        <a:lnSpc>
                          <a:spcPts val="1380"/>
                        </a:lnSpc>
                        <a:spcBef>
                          <a:spcPts val="300"/>
                        </a:spcBef>
                      </a:pPr>
                      <a:endParaRPr sz="12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3810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158">
                <a:tc gridSpan="3"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1005"/>
                        </a:spcBef>
                      </a:pPr>
                      <a:r>
                        <a:rPr lang="en-US" sz="1400" b="1" dirty="0">
                          <a:latin typeface="Aptos" panose="020B0004020202020204" pitchFamily="34" charset="0"/>
                          <a:cs typeface="Calibri"/>
                        </a:rPr>
                        <a:t>French Pork Chop </a:t>
                      </a:r>
                      <a:endParaRPr sz="14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127635" marB="0" anchor="ctr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Aptos" panose="020B0004020202020204" pitchFamily="34" charset="0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Aptos" panose="020B0004020202020204" pitchFamily="34" charset="0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5218">
                <a:tc gridSpan="3">
                  <a:txBody>
                    <a:bodyPr/>
                    <a:lstStyle/>
                    <a:p>
                      <a:pPr marL="31750" marR="363220">
                        <a:lnSpc>
                          <a:spcPts val="1380"/>
                        </a:lnSpc>
                        <a:spcBef>
                          <a:spcPts val="240"/>
                        </a:spcBef>
                      </a:pPr>
                      <a:r>
                        <a:rPr lang="en-US" sz="1200" dirty="0">
                          <a:latin typeface="Aptos" panose="020B0004020202020204" pitchFamily="34" charset="0"/>
                          <a:cs typeface="Calibri"/>
                        </a:rPr>
                        <a:t>French cut pork chop grilled to perfection and topped with a balsamic orange reduction </a:t>
                      </a:r>
                      <a:endParaRPr sz="12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30480" marB="0" anchor="ctr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pPr marL="31750" marR="133350">
                        <a:lnSpc>
                          <a:spcPts val="1380"/>
                        </a:lnSpc>
                        <a:spcBef>
                          <a:spcPts val="300"/>
                        </a:spcBef>
                      </a:pPr>
                      <a:endParaRPr sz="12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38100" marB="0" anchor="ctr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9544">
                <a:tc gridSpan="2"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1019"/>
                        </a:spcBef>
                      </a:pPr>
                      <a:r>
                        <a:rPr lang="en-US" sz="1400" b="1" dirty="0">
                          <a:latin typeface="Aptos" panose="020B0004020202020204" pitchFamily="34" charset="0"/>
                          <a:cs typeface="Calibri"/>
                        </a:rPr>
                        <a:t>Honey BBQ Chicken</a:t>
                      </a:r>
                      <a:endParaRPr sz="14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129539" marB="0" anchor="ctr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Aptos" panose="020B0004020202020204" pitchFamily="34" charset="0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Aptos" panose="020B0004020202020204" pitchFamily="34" charset="0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Aptos" panose="020B0004020202020204" pitchFamily="34" charset="0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7696">
                <a:tc gridSpan="4">
                  <a:txBody>
                    <a:bodyPr/>
                    <a:lstStyle/>
                    <a:p>
                      <a:pPr marL="31750" marR="262890">
                        <a:lnSpc>
                          <a:spcPts val="1380"/>
                        </a:lnSpc>
                        <a:spcBef>
                          <a:spcPts val="305"/>
                        </a:spcBef>
                      </a:pPr>
                      <a:r>
                        <a:rPr lang="en-US" sz="1200" dirty="0">
                          <a:latin typeface="Aptos" panose="020B0004020202020204" pitchFamily="34" charset="0"/>
                          <a:cs typeface="Calibri"/>
                        </a:rPr>
                        <a:t>½ chicken grilled &amp; glazed a honey BBQ sauce</a:t>
                      </a:r>
                      <a:endParaRPr sz="12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38735" marB="0" anchor="ctr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pPr marL="31750" marR="262890">
                        <a:lnSpc>
                          <a:spcPts val="1380"/>
                        </a:lnSpc>
                        <a:spcBef>
                          <a:spcPts val="305"/>
                        </a:spcBef>
                      </a:pPr>
                      <a:endParaRPr sz="120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38735" marB="0" anchor="ctr"/>
                </a:tc>
                <a:tc hMerge="1">
                  <a:txBody>
                    <a:bodyPr/>
                    <a:lstStyle/>
                    <a:p>
                      <a:pPr marL="31750" marR="262890">
                        <a:lnSpc>
                          <a:spcPts val="1380"/>
                        </a:lnSpc>
                        <a:spcBef>
                          <a:spcPts val="305"/>
                        </a:spcBef>
                      </a:pPr>
                      <a:endParaRPr sz="12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3873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5387">
                <a:tc>
                  <a:txBody>
                    <a:bodyPr/>
                    <a:lstStyle/>
                    <a:p>
                      <a:pPr marL="31750">
                        <a:lnSpc>
                          <a:spcPts val="1600"/>
                        </a:lnSpc>
                      </a:pPr>
                      <a:r>
                        <a:rPr lang="en-US" sz="1400" b="1" spc="60" dirty="0">
                          <a:latin typeface="Aptos" panose="020B0004020202020204" pitchFamily="34" charset="0"/>
                          <a:cs typeface="Calibri"/>
                        </a:rPr>
                        <a:t>Duck Confit with Mixed Berry Gastric</a:t>
                      </a:r>
                      <a:endParaRPr lang="en-US" sz="14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129539" marB="0" anchor="ctr"/>
                </a:tc>
                <a:tc gridSpan="3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200" dirty="0">
                          <a:latin typeface="Aptos" panose="020B0004020202020204" pitchFamily="34" charset="0"/>
                          <a:cs typeface="Times New Roman"/>
                        </a:rPr>
                        <a:t>add 6</a:t>
                      </a:r>
                      <a:endParaRPr sz="1200" dirty="0">
                        <a:latin typeface="Aptos" panose="020B0004020202020204" pitchFamily="34" charset="0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Aptos" panose="020B0004020202020204" pitchFamily="34" charset="0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Aptos" panose="020B0004020202020204" pitchFamily="34" charset="0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8851">
                <a:tc gridSpan="4">
                  <a:txBody>
                    <a:bodyPr/>
                    <a:lstStyle/>
                    <a:p>
                      <a:pPr marL="31750" marR="356235">
                        <a:lnSpc>
                          <a:spcPts val="1380"/>
                        </a:lnSpc>
                        <a:spcBef>
                          <a:spcPts val="235"/>
                        </a:spcBef>
                      </a:pPr>
                      <a:r>
                        <a:rPr lang="en-US" sz="1200" dirty="0">
                          <a:latin typeface="Aptos" panose="020B0004020202020204" pitchFamily="34" charset="0"/>
                          <a:cs typeface="Calibri"/>
                        </a:rPr>
                        <a:t>½ duck slow cooked with a berry reduction </a:t>
                      </a:r>
                      <a:endParaRPr sz="12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29845" marB="0" anchor="ctr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pPr marL="31750" marR="356235">
                        <a:lnSpc>
                          <a:spcPts val="1380"/>
                        </a:lnSpc>
                        <a:spcBef>
                          <a:spcPts val="235"/>
                        </a:spcBef>
                      </a:pPr>
                      <a:endParaRPr sz="12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29845" marB="0" anchor="ctr"/>
                </a:tc>
                <a:tc hMerge="1">
                  <a:txBody>
                    <a:bodyPr/>
                    <a:lstStyle/>
                    <a:p>
                      <a:pPr marL="31750" marR="356235">
                        <a:lnSpc>
                          <a:spcPts val="1380"/>
                        </a:lnSpc>
                        <a:spcBef>
                          <a:spcPts val="235"/>
                        </a:spcBef>
                      </a:pPr>
                      <a:endParaRPr sz="12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2984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15" name="object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6593999"/>
              </p:ext>
            </p:extLst>
          </p:nvPr>
        </p:nvGraphicFramePr>
        <p:xfrm>
          <a:off x="4042519" y="6995423"/>
          <a:ext cx="3350134" cy="339165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631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90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7934">
                  <a:extLst>
                    <a:ext uri="{9D8B030D-6E8A-4147-A177-3AD203B41FA5}">
                      <a16:colId xmlns:a16="http://schemas.microsoft.com/office/drawing/2014/main" val="1260169491"/>
                    </a:ext>
                  </a:extLst>
                </a:gridCol>
              </a:tblGrid>
              <a:tr h="278715">
                <a:tc gridSpan="2">
                  <a:txBody>
                    <a:bodyPr/>
                    <a:lstStyle/>
                    <a:p>
                      <a:pPr marL="31750">
                        <a:lnSpc>
                          <a:spcPts val="1600"/>
                        </a:lnSpc>
                      </a:pPr>
                      <a:r>
                        <a:rPr lang="en-US" sz="1400" b="1" spc="60" dirty="0">
                          <a:latin typeface="Aptos" panose="020B0004020202020204" pitchFamily="34" charset="0"/>
                          <a:cs typeface="Calibri"/>
                        </a:rPr>
                        <a:t>Grilled Salmon</a:t>
                      </a:r>
                      <a:endParaRPr sz="14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R="24130" algn="r">
                        <a:lnSpc>
                          <a:spcPts val="1600"/>
                        </a:lnSpc>
                      </a:pPr>
                      <a:r>
                        <a:rPr sz="1400" i="1" spc="-10" dirty="0">
                          <a:latin typeface="Aptos" panose="020B0004020202020204" pitchFamily="34" charset="0"/>
                          <a:cs typeface="Calibri"/>
                        </a:rPr>
                        <a:t>add</a:t>
                      </a:r>
                      <a:r>
                        <a:rPr sz="1400" i="1" spc="-5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lang="en-US" sz="1400" i="1" spc="-50" dirty="0">
                          <a:latin typeface="Aptos" panose="020B0004020202020204" pitchFamily="34" charset="0"/>
                          <a:cs typeface="Calibri"/>
                        </a:rPr>
                        <a:t> 9</a:t>
                      </a:r>
                      <a:endParaRPr sz="14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600"/>
                        </a:lnSpc>
                      </a:pPr>
                      <a:endParaRPr sz="14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6143">
                <a:tc gridSpan="3">
                  <a:txBody>
                    <a:bodyPr/>
                    <a:lstStyle/>
                    <a:p>
                      <a:pPr marL="31750" marR="207010">
                        <a:lnSpc>
                          <a:spcPts val="1380"/>
                        </a:lnSpc>
                        <a:spcBef>
                          <a:spcPts val="300"/>
                        </a:spcBef>
                      </a:pPr>
                      <a:r>
                        <a:rPr lang="en-US" sz="1200" dirty="0">
                          <a:latin typeface="Aptos" panose="020B0004020202020204" pitchFamily="34" charset="0"/>
                          <a:cs typeface="Calibri"/>
                        </a:rPr>
                        <a:t>Fresh caught salmon grilled &amp; topped with a butternut Dijon hollandaise </a:t>
                      </a:r>
                      <a:endParaRPr sz="12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38100" marB="0" anchor="ctr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pPr marL="31750" marR="207010">
                        <a:lnSpc>
                          <a:spcPts val="1380"/>
                        </a:lnSpc>
                        <a:spcBef>
                          <a:spcPts val="300"/>
                        </a:spcBef>
                      </a:pPr>
                      <a:endParaRPr sz="12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3810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6478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990"/>
                        </a:spcBef>
                      </a:pPr>
                      <a:r>
                        <a:rPr sz="1400" b="1" dirty="0">
                          <a:latin typeface="Aptos" panose="020B0004020202020204" pitchFamily="34" charset="0"/>
                          <a:cs typeface="Calibri"/>
                        </a:rPr>
                        <a:t>Filet</a:t>
                      </a:r>
                      <a:r>
                        <a:rPr sz="1400" b="1" spc="20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latin typeface="Aptos" panose="020B0004020202020204" pitchFamily="34" charset="0"/>
                          <a:cs typeface="Calibri"/>
                        </a:rPr>
                        <a:t>Mignon</a:t>
                      </a:r>
                      <a:endParaRPr sz="140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125730" marB="0" anchor="ctr"/>
                </a:tc>
                <a:tc gridSpan="2">
                  <a:txBody>
                    <a:bodyPr/>
                    <a:lstStyle/>
                    <a:p>
                      <a:pPr marR="24130" algn="r">
                        <a:lnSpc>
                          <a:spcPct val="100000"/>
                        </a:lnSpc>
                        <a:spcBef>
                          <a:spcPts val="990"/>
                        </a:spcBef>
                      </a:pPr>
                      <a:r>
                        <a:rPr sz="1400" i="1" spc="-10" dirty="0">
                          <a:latin typeface="Aptos" panose="020B0004020202020204" pitchFamily="34" charset="0"/>
                          <a:cs typeface="Calibri"/>
                        </a:rPr>
                        <a:t>add</a:t>
                      </a:r>
                      <a:r>
                        <a:rPr sz="1400" i="1" spc="-5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lang="en-US" sz="1400" i="1" spc="-50" dirty="0">
                          <a:latin typeface="Aptos" panose="020B0004020202020204" pitchFamily="34" charset="0"/>
                          <a:cs typeface="Calibri"/>
                        </a:rPr>
                        <a:t>8</a:t>
                      </a:r>
                      <a:endParaRPr sz="14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125730" marB="0" anchor="ctr"/>
                </a:tc>
                <a:tc hMerge="1">
                  <a:txBody>
                    <a:bodyPr/>
                    <a:lstStyle/>
                    <a:p>
                      <a:pPr marR="24130" algn="r">
                        <a:lnSpc>
                          <a:spcPct val="100000"/>
                        </a:lnSpc>
                        <a:spcBef>
                          <a:spcPts val="990"/>
                        </a:spcBef>
                      </a:pPr>
                      <a:endParaRPr sz="14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12573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1380">
                <a:tc gridSpan="3">
                  <a:txBody>
                    <a:bodyPr/>
                    <a:lstStyle/>
                    <a:p>
                      <a:pPr marL="31750" marR="542290">
                        <a:lnSpc>
                          <a:spcPts val="1380"/>
                        </a:lnSpc>
                        <a:spcBef>
                          <a:spcPts val="280"/>
                        </a:spcBef>
                      </a:pPr>
                      <a:r>
                        <a:rPr sz="1200" spc="-10" dirty="0">
                          <a:latin typeface="Aptos" panose="020B0004020202020204" pitchFamily="34" charset="0"/>
                          <a:cs typeface="Calibri"/>
                        </a:rPr>
                        <a:t>Grilled</a:t>
                      </a:r>
                      <a:r>
                        <a:rPr sz="1200" spc="-1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spc="-40" dirty="0">
                          <a:latin typeface="Aptos" panose="020B0004020202020204" pitchFamily="34" charset="0"/>
                          <a:cs typeface="Calibri"/>
                        </a:rPr>
                        <a:t>to</a:t>
                      </a:r>
                      <a:r>
                        <a:rPr sz="1200" spc="-2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spc="-20" dirty="0">
                          <a:latin typeface="Aptos" panose="020B0004020202020204" pitchFamily="34" charset="0"/>
                          <a:cs typeface="Calibri"/>
                        </a:rPr>
                        <a:t>perfection </a:t>
                      </a:r>
                      <a:r>
                        <a:rPr sz="1200" dirty="0">
                          <a:latin typeface="Aptos" panose="020B0004020202020204" pitchFamily="34" charset="0"/>
                          <a:cs typeface="Calibri"/>
                        </a:rPr>
                        <a:t>and</a:t>
                      </a:r>
                      <a:r>
                        <a:rPr sz="1200" spc="-1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spc="-20" dirty="0">
                          <a:latin typeface="Aptos" panose="020B0004020202020204" pitchFamily="34" charset="0"/>
                          <a:cs typeface="Calibri"/>
                        </a:rPr>
                        <a:t>topped with</a:t>
                      </a:r>
                      <a:r>
                        <a:rPr lang="en-US" sz="1200" spc="-20" dirty="0">
                          <a:latin typeface="Aptos" panose="020B0004020202020204" pitchFamily="34" charset="0"/>
                          <a:cs typeface="Calibri"/>
                        </a:rPr>
                        <a:t> red wine demi &amp; frizzled onions </a:t>
                      </a:r>
                      <a:endParaRPr sz="12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35560" marB="0" anchor="ctr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pPr marL="31750" marR="542290">
                        <a:lnSpc>
                          <a:spcPts val="1380"/>
                        </a:lnSpc>
                        <a:spcBef>
                          <a:spcPts val="280"/>
                        </a:spcBef>
                      </a:pPr>
                      <a:endParaRPr sz="12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3556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5778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990"/>
                        </a:spcBef>
                      </a:pPr>
                      <a:r>
                        <a:rPr sz="1400" b="1" dirty="0">
                          <a:latin typeface="Aptos" panose="020B0004020202020204" pitchFamily="34" charset="0"/>
                          <a:cs typeface="Calibri"/>
                        </a:rPr>
                        <a:t>Lump</a:t>
                      </a:r>
                      <a:r>
                        <a:rPr sz="1400" b="1" spc="9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400" b="1" dirty="0">
                          <a:latin typeface="Aptos" panose="020B0004020202020204" pitchFamily="34" charset="0"/>
                          <a:cs typeface="Calibri"/>
                        </a:rPr>
                        <a:t>Crab</a:t>
                      </a:r>
                      <a:r>
                        <a:rPr sz="1400" b="1" spc="9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400" b="1" spc="35" dirty="0">
                          <a:latin typeface="Aptos" panose="020B0004020202020204" pitchFamily="34" charset="0"/>
                          <a:cs typeface="Calibri"/>
                        </a:rPr>
                        <a:t>Cake</a:t>
                      </a:r>
                      <a:endParaRPr sz="140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125730" marB="0" anchor="ctr"/>
                </a:tc>
                <a:tc gridSpan="2">
                  <a:txBody>
                    <a:bodyPr/>
                    <a:lstStyle/>
                    <a:p>
                      <a:pPr marR="24130" algn="r">
                        <a:lnSpc>
                          <a:spcPct val="100000"/>
                        </a:lnSpc>
                        <a:spcBef>
                          <a:spcPts val="990"/>
                        </a:spcBef>
                      </a:pPr>
                      <a:r>
                        <a:rPr sz="1400" i="1" spc="-10" dirty="0">
                          <a:latin typeface="Aptos" panose="020B0004020202020204" pitchFamily="34" charset="0"/>
                          <a:cs typeface="Calibri"/>
                        </a:rPr>
                        <a:t>add</a:t>
                      </a:r>
                      <a:r>
                        <a:rPr sz="1400" i="1" spc="-5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lang="en-US" sz="1400" i="1" spc="-55" dirty="0">
                          <a:latin typeface="Aptos" panose="020B0004020202020204" pitchFamily="34" charset="0"/>
                          <a:cs typeface="Calibri"/>
                        </a:rPr>
                        <a:t>8</a:t>
                      </a:r>
                      <a:endParaRPr sz="14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125730" marB="0" anchor="ctr"/>
                </a:tc>
                <a:tc hMerge="1">
                  <a:txBody>
                    <a:bodyPr/>
                    <a:lstStyle/>
                    <a:p>
                      <a:pPr marR="24130" algn="r">
                        <a:lnSpc>
                          <a:spcPct val="100000"/>
                        </a:lnSpc>
                        <a:spcBef>
                          <a:spcPts val="990"/>
                        </a:spcBef>
                      </a:pPr>
                      <a:endParaRPr sz="14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12573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1101">
                <a:tc gridSpan="3">
                  <a:txBody>
                    <a:bodyPr/>
                    <a:lstStyle/>
                    <a:p>
                      <a:pPr marL="31750" marR="335915">
                        <a:lnSpc>
                          <a:spcPts val="1380"/>
                        </a:lnSpc>
                        <a:spcBef>
                          <a:spcPts val="275"/>
                        </a:spcBef>
                      </a:pPr>
                      <a:r>
                        <a:rPr sz="1200" spc="-20" dirty="0">
                          <a:latin typeface="Aptos" panose="020B0004020202020204" pitchFamily="34" charset="0"/>
                          <a:cs typeface="Calibri"/>
                        </a:rPr>
                        <a:t>Jumbo</a:t>
                      </a:r>
                      <a:r>
                        <a:rPr sz="1200" spc="-50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Aptos" panose="020B0004020202020204" pitchFamily="34" charset="0"/>
                          <a:cs typeface="Calibri"/>
                        </a:rPr>
                        <a:t>lump</a:t>
                      </a:r>
                      <a:r>
                        <a:rPr sz="1200" spc="-50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Aptos" panose="020B0004020202020204" pitchFamily="34" charset="0"/>
                          <a:cs typeface="Calibri"/>
                        </a:rPr>
                        <a:t>crabmeat</a:t>
                      </a:r>
                      <a:r>
                        <a:rPr sz="1200" spc="-50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Aptos" panose="020B0004020202020204" pitchFamily="34" charset="0"/>
                          <a:cs typeface="Calibri"/>
                        </a:rPr>
                        <a:t>in</a:t>
                      </a:r>
                      <a:r>
                        <a:rPr sz="1200" spc="-3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spc="-40" dirty="0">
                          <a:latin typeface="Aptos" panose="020B0004020202020204" pitchFamily="34" charset="0"/>
                          <a:cs typeface="Calibri"/>
                        </a:rPr>
                        <a:t>our</a:t>
                      </a:r>
                      <a:r>
                        <a:rPr sz="1200" spc="-4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Aptos" panose="020B0004020202020204" pitchFamily="34" charset="0"/>
                          <a:cs typeface="Calibri"/>
                        </a:rPr>
                        <a:t>house</a:t>
                      </a:r>
                      <a:r>
                        <a:rPr sz="1200" spc="-5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spc="-20" dirty="0">
                          <a:latin typeface="Aptos" panose="020B0004020202020204" pitchFamily="34" charset="0"/>
                          <a:cs typeface="Calibri"/>
                        </a:rPr>
                        <a:t>made </a:t>
                      </a:r>
                      <a:r>
                        <a:rPr sz="1200" dirty="0">
                          <a:latin typeface="Aptos" panose="020B0004020202020204" pitchFamily="34" charset="0"/>
                          <a:cs typeface="Calibri"/>
                        </a:rPr>
                        <a:t>cake</a:t>
                      </a:r>
                      <a:r>
                        <a:rPr sz="1200" spc="-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Aptos" panose="020B0004020202020204" pitchFamily="34" charset="0"/>
                          <a:cs typeface="Calibri"/>
                        </a:rPr>
                        <a:t>served</a:t>
                      </a:r>
                      <a:r>
                        <a:rPr sz="1200" spc="10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spc="-20" dirty="0">
                          <a:latin typeface="Aptos" panose="020B0004020202020204" pitchFamily="34" charset="0"/>
                          <a:cs typeface="Calibri"/>
                        </a:rPr>
                        <a:t>with</a:t>
                      </a:r>
                      <a:r>
                        <a:rPr sz="1200" spc="1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Aptos" panose="020B0004020202020204" pitchFamily="34" charset="0"/>
                          <a:cs typeface="Calibri"/>
                        </a:rPr>
                        <a:t>sauce</a:t>
                      </a:r>
                      <a:r>
                        <a:rPr sz="1200" spc="-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Aptos" panose="020B0004020202020204" pitchFamily="34" charset="0"/>
                          <a:cs typeface="Calibri"/>
                        </a:rPr>
                        <a:t>remoulade</a:t>
                      </a:r>
                      <a:endParaRPr sz="120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34925" marB="0" anchor="ctr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pPr marL="31750" marR="335915">
                        <a:lnSpc>
                          <a:spcPts val="1380"/>
                        </a:lnSpc>
                        <a:spcBef>
                          <a:spcPts val="275"/>
                        </a:spcBef>
                      </a:pPr>
                      <a:endParaRPr sz="120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349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7878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1005"/>
                        </a:spcBef>
                      </a:pPr>
                      <a:r>
                        <a:rPr lang="en-US" sz="1400" b="1" dirty="0">
                          <a:latin typeface="Aptos" panose="020B0004020202020204" pitchFamily="34" charset="0"/>
                          <a:cs typeface="Calibri"/>
                        </a:rPr>
                        <a:t>Chicken &amp; Waffles</a:t>
                      </a:r>
                      <a:endParaRPr sz="14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127635" marB="0" anchor="ctr"/>
                </a:tc>
                <a:tc gridSpan="2">
                  <a:txBody>
                    <a:bodyPr/>
                    <a:lstStyle/>
                    <a:p>
                      <a:pPr marL="0" marR="0" lvl="0" indent="0" algn="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Aptos" panose="020B0004020202020204" pitchFamily="34" charset="0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4181">
                <a:tc gridSpan="3">
                  <a:txBody>
                    <a:bodyPr/>
                    <a:lstStyle/>
                    <a:p>
                      <a:pPr marL="31750" marR="363220">
                        <a:lnSpc>
                          <a:spcPts val="1380"/>
                        </a:lnSpc>
                        <a:spcBef>
                          <a:spcPts val="240"/>
                        </a:spcBef>
                      </a:pPr>
                      <a:r>
                        <a:rPr lang="en-US" sz="1200" dirty="0">
                          <a:latin typeface="Aptos" panose="020B0004020202020204" pitchFamily="34" charset="0"/>
                          <a:cs typeface="Calibri"/>
                        </a:rPr>
                        <a:t>Buttermilk Fried Chicken Thigh with a homemade waffle &amp; bourbon maple syrup </a:t>
                      </a:r>
                      <a:endParaRPr sz="12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30480" marB="0" anchor="ctr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pPr marL="31750" marR="363220">
                        <a:lnSpc>
                          <a:spcPts val="1380"/>
                        </a:lnSpc>
                        <a:spcBef>
                          <a:spcPts val="240"/>
                        </a:spcBef>
                      </a:pPr>
                      <a:endParaRPr sz="12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3048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6" name="object 16"/>
          <p:cNvSpPr/>
          <p:nvPr/>
        </p:nvSpPr>
        <p:spPr>
          <a:xfrm>
            <a:off x="419100" y="10684131"/>
            <a:ext cx="6934200" cy="60069"/>
          </a:xfrm>
          <a:custGeom>
            <a:avLst/>
            <a:gdLst/>
            <a:ahLst/>
            <a:cxnLst/>
            <a:rect l="l" t="t" r="r" b="b"/>
            <a:pathLst>
              <a:path w="6283959">
                <a:moveTo>
                  <a:pt x="0" y="0"/>
                </a:moveTo>
                <a:lnTo>
                  <a:pt x="6283896" y="0"/>
                </a:lnTo>
              </a:path>
            </a:pathLst>
          </a:custGeom>
          <a:ln w="25400">
            <a:solidFill>
              <a:srgbClr val="04294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457200" y="11353800"/>
            <a:ext cx="3200400" cy="1345497"/>
          </a:xfrm>
          <a:prstGeom prst="rect">
            <a:avLst/>
          </a:prstGeom>
        </p:spPr>
        <p:txBody>
          <a:bodyPr vert="horz" wrap="square" lIns="0" tIns="8255" rIns="0" bIns="0" rtlCol="0">
            <a:spAutoFit/>
          </a:bodyPr>
          <a:lstStyle/>
          <a:p>
            <a:pPr marL="12700" marR="808990">
              <a:lnSpc>
                <a:spcPct val="102099"/>
              </a:lnSpc>
              <a:spcBef>
                <a:spcPts val="65"/>
              </a:spcBef>
            </a:pPr>
            <a:r>
              <a:rPr lang="en-US" sz="1400" b="1" spc="-10" dirty="0">
                <a:latin typeface="Aptos" panose="020B0004020202020204" pitchFamily="34" charset="0"/>
                <a:cs typeface="Calibri"/>
              </a:rPr>
              <a:t>Red Skin Mashed Potatoes</a:t>
            </a:r>
            <a:br>
              <a:rPr lang="en-US" sz="1400" b="1" spc="-10" dirty="0">
                <a:latin typeface="Aptos" panose="020B0004020202020204" pitchFamily="34" charset="0"/>
                <a:cs typeface="Calibri"/>
              </a:rPr>
            </a:br>
            <a:r>
              <a:rPr lang="en-US" sz="1400" b="1" spc="-10" dirty="0">
                <a:latin typeface="Aptos" panose="020B0004020202020204" pitchFamily="34" charset="0"/>
                <a:cs typeface="Calibri"/>
              </a:rPr>
              <a:t>Grilled Asparagus </a:t>
            </a:r>
            <a:endParaRPr sz="1400" dirty="0">
              <a:latin typeface="Aptos" panose="020B0004020202020204" pitchFamily="34" charset="0"/>
              <a:cs typeface="Calibri"/>
            </a:endParaRPr>
          </a:p>
          <a:p>
            <a:pPr marL="12700" marR="5080">
              <a:lnSpc>
                <a:spcPts val="1720"/>
              </a:lnSpc>
              <a:spcBef>
                <a:spcPts val="50"/>
              </a:spcBef>
            </a:pPr>
            <a:r>
              <a:rPr lang="en-US" sz="1400" b="1" spc="-10" dirty="0">
                <a:latin typeface="Aptos" panose="020B0004020202020204" pitchFamily="34" charset="0"/>
                <a:cs typeface="Calibri"/>
              </a:rPr>
              <a:t>Creamed Spinach </a:t>
            </a:r>
          </a:p>
          <a:p>
            <a:pPr marL="12700" marR="5080">
              <a:lnSpc>
                <a:spcPts val="1720"/>
              </a:lnSpc>
              <a:spcBef>
                <a:spcPts val="50"/>
              </a:spcBef>
            </a:pPr>
            <a:r>
              <a:rPr lang="en-US" sz="1400" b="1" dirty="0">
                <a:latin typeface="Aptos" panose="020B0004020202020204" pitchFamily="34" charset="0"/>
                <a:cs typeface="Calibri"/>
              </a:rPr>
              <a:t>Broccoli &amp; Cauliflower</a:t>
            </a:r>
          </a:p>
          <a:p>
            <a:pPr marL="12700" marR="5080">
              <a:lnSpc>
                <a:spcPts val="1720"/>
              </a:lnSpc>
              <a:spcBef>
                <a:spcPts val="50"/>
              </a:spcBef>
            </a:pPr>
            <a:r>
              <a:rPr lang="en-US" sz="1400" b="1" dirty="0">
                <a:latin typeface="Aptos" panose="020B0004020202020204" pitchFamily="34" charset="0"/>
                <a:cs typeface="Calibri"/>
              </a:rPr>
              <a:t>Creole Rice </a:t>
            </a:r>
            <a:endParaRPr sz="1400" b="1" dirty="0">
              <a:latin typeface="Aptos" panose="020B0004020202020204" pitchFamily="34" charset="0"/>
              <a:cs typeface="Calibri"/>
            </a:endParaRPr>
          </a:p>
          <a:p>
            <a:pPr marL="12700">
              <a:lnSpc>
                <a:spcPts val="1635"/>
              </a:lnSpc>
            </a:pPr>
            <a:endParaRPr sz="1400" dirty="0">
              <a:latin typeface="Aptos" panose="020B0004020202020204" pitchFamily="34" charset="0"/>
              <a:cs typeface="Calibri"/>
            </a:endParaRPr>
          </a:p>
        </p:txBody>
      </p:sp>
      <p:graphicFrame>
        <p:nvGraphicFramePr>
          <p:cNvPr id="20" name="object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7817772"/>
              </p:ext>
            </p:extLst>
          </p:nvPr>
        </p:nvGraphicFramePr>
        <p:xfrm>
          <a:off x="4038600" y="10972800"/>
          <a:ext cx="3352800" cy="14516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616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11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 gridSpan="2">
                  <a:txBody>
                    <a:bodyPr/>
                    <a:lstStyle/>
                    <a:p>
                      <a:pPr marL="31750">
                        <a:lnSpc>
                          <a:spcPts val="1600"/>
                        </a:lnSpc>
                      </a:pPr>
                      <a:r>
                        <a:rPr lang="en-US" sz="1800" dirty="0">
                          <a:solidFill>
                            <a:srgbClr val="04294A"/>
                          </a:solidFill>
                          <a:latin typeface="Aptos" panose="020B0004020202020204" pitchFamily="34" charset="0"/>
                          <a:cs typeface="Calibri"/>
                        </a:rPr>
                        <a:t>DESSERTS</a:t>
                      </a:r>
                      <a:endParaRPr sz="1800" dirty="0">
                        <a:solidFill>
                          <a:srgbClr val="04294A"/>
                        </a:solidFill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630555">
                        <a:lnSpc>
                          <a:spcPts val="1600"/>
                        </a:lnSpc>
                      </a:pPr>
                      <a:endParaRPr sz="14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342334502"/>
                  </a:ext>
                </a:extLst>
              </a:tr>
              <a:tr h="253365">
                <a:tc>
                  <a:txBody>
                    <a:bodyPr/>
                    <a:lstStyle/>
                    <a:p>
                      <a:pPr marL="31750">
                        <a:lnSpc>
                          <a:spcPts val="1600"/>
                        </a:lnSpc>
                      </a:pPr>
                      <a:r>
                        <a:rPr lang="en-US" sz="1400" b="1" dirty="0">
                          <a:latin typeface="Aptos" panose="020B0004020202020204" pitchFamily="34" charset="0"/>
                          <a:cs typeface="Calibri"/>
                        </a:rPr>
                        <a:t>Crème </a:t>
                      </a:r>
                      <a:r>
                        <a:rPr lang="en-US" sz="1400" b="1" dirty="0" err="1">
                          <a:latin typeface="Aptos" panose="020B0004020202020204" pitchFamily="34" charset="0"/>
                          <a:cs typeface="Calibri"/>
                        </a:rPr>
                        <a:t>Bruleé</a:t>
                      </a:r>
                      <a:endParaRPr sz="14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30555">
                        <a:lnSpc>
                          <a:spcPts val="1600"/>
                        </a:lnSpc>
                      </a:pPr>
                      <a:r>
                        <a:rPr sz="1400" i="1" spc="-10" dirty="0">
                          <a:latin typeface="Aptos" panose="020B0004020202020204" pitchFamily="34" charset="0"/>
                          <a:cs typeface="Calibri"/>
                        </a:rPr>
                        <a:t>add</a:t>
                      </a:r>
                      <a:r>
                        <a:rPr sz="1400" i="1" spc="-5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400" i="1" spc="-20" dirty="0">
                          <a:latin typeface="Aptos" panose="020B0004020202020204" pitchFamily="34" charset="0"/>
                          <a:cs typeface="Calibri"/>
                        </a:rPr>
                        <a:t>2.50</a:t>
                      </a:r>
                      <a:endParaRPr sz="14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0195">
                <a:tc gridSpan="2"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200"/>
                        </a:spcBef>
                      </a:pPr>
                      <a:r>
                        <a:rPr sz="1400" b="1" dirty="0">
                          <a:latin typeface="Aptos" panose="020B0004020202020204" pitchFamily="34" charset="0"/>
                          <a:cs typeface="Calibri"/>
                        </a:rPr>
                        <a:t>Hand</a:t>
                      </a:r>
                      <a:r>
                        <a:rPr sz="1400" b="1" spc="4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400" b="1" dirty="0">
                          <a:latin typeface="Aptos" panose="020B0004020202020204" pitchFamily="34" charset="0"/>
                          <a:cs typeface="Calibri"/>
                        </a:rPr>
                        <a:t>Dipped</a:t>
                      </a:r>
                      <a:r>
                        <a:rPr sz="1400" b="1" spc="4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400" b="1" dirty="0">
                          <a:latin typeface="Aptos" panose="020B0004020202020204" pitchFamily="34" charset="0"/>
                          <a:cs typeface="Calibri"/>
                        </a:rPr>
                        <a:t>Ice</a:t>
                      </a:r>
                      <a:r>
                        <a:rPr sz="1400" b="1" spc="5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400" b="1" spc="-20" dirty="0">
                          <a:latin typeface="Aptos" panose="020B0004020202020204" pitchFamily="34" charset="0"/>
                          <a:cs typeface="Calibri"/>
                        </a:rPr>
                        <a:t>Cream</a:t>
                      </a:r>
                      <a:endParaRPr sz="14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25400" marB="0" anchor="ctr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7815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lang="en-US" sz="1400" b="1" spc="-10" dirty="0">
                          <a:latin typeface="Aptos" panose="020B0004020202020204" pitchFamily="34" charset="0"/>
                          <a:cs typeface="Calibri"/>
                        </a:rPr>
                        <a:t>Raspberry Beignets</a:t>
                      </a:r>
                      <a:endParaRPr sz="14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26034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Aptos" panose="020B0004020202020204" pitchFamily="34" charset="0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9235">
                <a:tc gridSpan="2">
                  <a:txBody>
                    <a:bodyPr/>
                    <a:lstStyle/>
                    <a:p>
                      <a:pPr marL="31750">
                        <a:lnSpc>
                          <a:spcPts val="1440"/>
                        </a:lnSpc>
                        <a:spcBef>
                          <a:spcPts val="270"/>
                        </a:spcBef>
                      </a:pPr>
                      <a:r>
                        <a:rPr sz="1200" dirty="0">
                          <a:latin typeface="Aptos" panose="020B0004020202020204" pitchFamily="34" charset="0"/>
                          <a:cs typeface="Calibri"/>
                        </a:rPr>
                        <a:t>Sugar-</a:t>
                      </a:r>
                      <a:r>
                        <a:rPr sz="1200" spc="-10" dirty="0">
                          <a:latin typeface="Aptos" panose="020B0004020202020204" pitchFamily="34" charset="0"/>
                          <a:cs typeface="Calibri"/>
                        </a:rPr>
                        <a:t>Free</a:t>
                      </a:r>
                      <a:r>
                        <a:rPr sz="1200" spc="-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Aptos" panose="020B0004020202020204" pitchFamily="34" charset="0"/>
                          <a:cs typeface="Calibri"/>
                        </a:rPr>
                        <a:t>Ice</a:t>
                      </a:r>
                      <a:r>
                        <a:rPr sz="1200" spc="-5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Aptos" panose="020B0004020202020204" pitchFamily="34" charset="0"/>
                          <a:cs typeface="Calibri"/>
                        </a:rPr>
                        <a:t>Cream</a:t>
                      </a:r>
                      <a:r>
                        <a:rPr sz="1200" spc="10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Aptos" panose="020B0004020202020204" pitchFamily="34" charset="0"/>
                          <a:cs typeface="Calibri"/>
                        </a:rPr>
                        <a:t>Available Upon</a:t>
                      </a:r>
                      <a:r>
                        <a:rPr sz="1200" spc="10" dirty="0">
                          <a:latin typeface="Aptos" panose="020B0004020202020204" pitchFamily="34" charset="0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Aptos" panose="020B0004020202020204" pitchFamily="34" charset="0"/>
                          <a:cs typeface="Calibri"/>
                        </a:rPr>
                        <a:t>Request</a:t>
                      </a:r>
                      <a:endParaRPr sz="1200" dirty="0">
                        <a:latin typeface="Aptos" panose="020B0004020202020204" pitchFamily="34" charset="0"/>
                        <a:cs typeface="Calibri"/>
                      </a:endParaRPr>
                    </a:p>
                  </a:txBody>
                  <a:tcPr marL="0" marR="0" marT="34290" marB="0" anchor="ctr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1" name="Rectangle 20">
            <a:extLst>
              <a:ext uri="{FF2B5EF4-FFF2-40B4-BE49-F238E27FC236}">
                <a16:creationId xmlns:a16="http://schemas.microsoft.com/office/drawing/2014/main" id="{1FC8631E-420A-5C1A-A254-0C44B6872F2D}"/>
              </a:ext>
            </a:extLst>
          </p:cNvPr>
          <p:cNvSpPr/>
          <p:nvPr/>
        </p:nvSpPr>
        <p:spPr>
          <a:xfrm>
            <a:off x="457200" y="3068321"/>
            <a:ext cx="3048000" cy="1447800"/>
          </a:xfrm>
          <a:prstGeom prst="rect">
            <a:avLst/>
          </a:prstGeom>
          <a:solidFill>
            <a:srgbClr val="04294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bject 10"/>
          <p:cNvSpPr txBox="1"/>
          <p:nvPr/>
        </p:nvSpPr>
        <p:spPr>
          <a:xfrm>
            <a:off x="625475" y="3601721"/>
            <a:ext cx="2803525" cy="7258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  <a:tabLst>
                <a:tab pos="1429385" algn="l"/>
              </a:tabLst>
            </a:pPr>
            <a:r>
              <a:rPr sz="1400" b="1" i="1" dirty="0">
                <a:solidFill>
                  <a:srgbClr val="FFFFFF"/>
                </a:solidFill>
                <a:latin typeface="Aptos" panose="020B0004020202020204" pitchFamily="34" charset="0"/>
                <a:cs typeface="Calibri"/>
              </a:rPr>
              <a:t>Resident</a:t>
            </a:r>
            <a:r>
              <a:rPr sz="1400" b="1" i="1" spc="434" dirty="0">
                <a:solidFill>
                  <a:srgbClr val="FFFFFF"/>
                </a:solidFill>
                <a:latin typeface="Aptos" panose="020B0004020202020204" pitchFamily="34" charset="0"/>
                <a:cs typeface="Calibri"/>
              </a:rPr>
              <a:t> </a:t>
            </a:r>
            <a:r>
              <a:rPr lang="en-US" sz="1400" b="1" i="1" spc="-20" dirty="0">
                <a:solidFill>
                  <a:srgbClr val="FFFFFF"/>
                </a:solidFill>
                <a:latin typeface="Aptos" panose="020B0004020202020204" pitchFamily="34" charset="0"/>
                <a:cs typeface="Calibri"/>
              </a:rPr>
              <a:t>21.00</a:t>
            </a:r>
            <a:r>
              <a:rPr sz="1400" i="1" dirty="0">
                <a:solidFill>
                  <a:srgbClr val="FFFFFF"/>
                </a:solidFill>
                <a:latin typeface="Aptos" panose="020B0004020202020204" pitchFamily="34" charset="0"/>
                <a:cs typeface="Calibri"/>
              </a:rPr>
              <a:t>	</a:t>
            </a:r>
            <a:r>
              <a:rPr sz="1400" b="1" i="1" dirty="0">
                <a:solidFill>
                  <a:srgbClr val="FFFFFF"/>
                </a:solidFill>
                <a:latin typeface="Aptos" panose="020B0004020202020204" pitchFamily="34" charset="0"/>
                <a:cs typeface="Calibri"/>
              </a:rPr>
              <a:t>Guest</a:t>
            </a:r>
            <a:r>
              <a:rPr sz="1400" b="1" i="1" spc="390" dirty="0">
                <a:solidFill>
                  <a:srgbClr val="FFFFFF"/>
                </a:solidFill>
                <a:latin typeface="Aptos" panose="020B0004020202020204" pitchFamily="34" charset="0"/>
                <a:cs typeface="Calibri"/>
              </a:rPr>
              <a:t> </a:t>
            </a:r>
            <a:r>
              <a:rPr sz="1400" i="1" spc="-20" dirty="0">
                <a:solidFill>
                  <a:srgbClr val="FFFFFF"/>
                </a:solidFill>
                <a:latin typeface="Aptos" panose="020B0004020202020204" pitchFamily="34" charset="0"/>
                <a:cs typeface="Calibri"/>
              </a:rPr>
              <a:t>2</a:t>
            </a:r>
            <a:r>
              <a:rPr lang="en-US" sz="1400" i="1" spc="-20" dirty="0">
                <a:solidFill>
                  <a:srgbClr val="FFFFFF"/>
                </a:solidFill>
                <a:latin typeface="Aptos" panose="020B0004020202020204" pitchFamily="34" charset="0"/>
                <a:cs typeface="Calibri"/>
              </a:rPr>
              <a:t>5</a:t>
            </a:r>
            <a:r>
              <a:rPr sz="1400" i="1" spc="-20" dirty="0">
                <a:solidFill>
                  <a:srgbClr val="FFFFFF"/>
                </a:solidFill>
                <a:latin typeface="Aptos" panose="020B0004020202020204" pitchFamily="34" charset="0"/>
                <a:cs typeface="Calibri"/>
              </a:rPr>
              <a:t>.</a:t>
            </a:r>
            <a:r>
              <a:rPr lang="en-US" sz="1400" i="1" spc="-20" dirty="0">
                <a:solidFill>
                  <a:srgbClr val="FFFFFF"/>
                </a:solidFill>
                <a:latin typeface="Aptos" panose="020B0004020202020204" pitchFamily="34" charset="0"/>
                <a:cs typeface="Calibri"/>
              </a:rPr>
              <a:t>00</a:t>
            </a:r>
            <a:endParaRPr sz="1400" dirty="0">
              <a:latin typeface="Aptos" panose="020B0004020202020204" pitchFamily="34" charset="0"/>
              <a:cs typeface="Calibri"/>
            </a:endParaRPr>
          </a:p>
          <a:p>
            <a:pPr>
              <a:lnSpc>
                <a:spcPct val="100000"/>
              </a:lnSpc>
              <a:spcBef>
                <a:spcPts val="960"/>
              </a:spcBef>
            </a:pPr>
            <a:r>
              <a:rPr sz="1200" i="1" dirty="0">
                <a:solidFill>
                  <a:srgbClr val="FFFFFF"/>
                </a:solidFill>
                <a:latin typeface="Aptos" panose="020B0004020202020204" pitchFamily="34" charset="0"/>
                <a:cs typeface="Calibri"/>
              </a:rPr>
              <a:t>Includes</a:t>
            </a:r>
            <a:r>
              <a:rPr sz="1200" i="1" spc="5" dirty="0">
                <a:solidFill>
                  <a:srgbClr val="FFFFFF"/>
                </a:solidFill>
                <a:latin typeface="Aptos" panose="020B0004020202020204" pitchFamily="34" charset="0"/>
                <a:cs typeface="Calibri"/>
              </a:rPr>
              <a:t> </a:t>
            </a:r>
            <a:r>
              <a:rPr sz="1200" i="1" dirty="0">
                <a:solidFill>
                  <a:srgbClr val="FFFFFF"/>
                </a:solidFill>
                <a:latin typeface="Aptos" panose="020B0004020202020204" pitchFamily="34" charset="0"/>
                <a:cs typeface="Calibri"/>
              </a:rPr>
              <a:t>soup</a:t>
            </a:r>
            <a:r>
              <a:rPr sz="1200" i="1" spc="15" dirty="0">
                <a:solidFill>
                  <a:srgbClr val="FFFFFF"/>
                </a:solidFill>
                <a:latin typeface="Aptos" panose="020B0004020202020204" pitchFamily="34" charset="0"/>
                <a:cs typeface="Calibri"/>
              </a:rPr>
              <a:t> </a:t>
            </a:r>
            <a:r>
              <a:rPr sz="1200" i="1" spc="-20" dirty="0">
                <a:solidFill>
                  <a:srgbClr val="FFFFFF"/>
                </a:solidFill>
                <a:latin typeface="Aptos" panose="020B0004020202020204" pitchFamily="34" charset="0"/>
                <a:cs typeface="Calibri"/>
              </a:rPr>
              <a:t>or</a:t>
            </a:r>
            <a:r>
              <a:rPr sz="1200" i="1" spc="25" dirty="0">
                <a:solidFill>
                  <a:srgbClr val="FFFFFF"/>
                </a:solidFill>
                <a:latin typeface="Aptos" panose="020B0004020202020204" pitchFamily="34" charset="0"/>
                <a:cs typeface="Calibri"/>
              </a:rPr>
              <a:t> </a:t>
            </a:r>
            <a:r>
              <a:rPr sz="1200" i="1" dirty="0">
                <a:solidFill>
                  <a:srgbClr val="FFFFFF"/>
                </a:solidFill>
                <a:latin typeface="Aptos" panose="020B0004020202020204" pitchFamily="34" charset="0"/>
                <a:cs typeface="Calibri"/>
              </a:rPr>
              <a:t>salad,</a:t>
            </a:r>
            <a:r>
              <a:rPr sz="1200" i="1" spc="20" dirty="0">
                <a:solidFill>
                  <a:srgbClr val="FFFFFF"/>
                </a:solidFill>
                <a:latin typeface="Aptos" panose="020B0004020202020204" pitchFamily="34" charset="0"/>
                <a:cs typeface="Calibri"/>
              </a:rPr>
              <a:t> </a:t>
            </a:r>
            <a:r>
              <a:rPr sz="1200" i="1" spc="-10" dirty="0">
                <a:solidFill>
                  <a:srgbClr val="FFFFFF"/>
                </a:solidFill>
                <a:latin typeface="Aptos" panose="020B0004020202020204" pitchFamily="34" charset="0"/>
                <a:cs typeface="Calibri"/>
              </a:rPr>
              <a:t>entrée,</a:t>
            </a:r>
            <a:r>
              <a:rPr sz="1200" i="1" spc="10" dirty="0">
                <a:solidFill>
                  <a:srgbClr val="FFFFFF"/>
                </a:solidFill>
                <a:latin typeface="Aptos" panose="020B0004020202020204" pitchFamily="34" charset="0"/>
                <a:cs typeface="Calibri"/>
              </a:rPr>
              <a:t> </a:t>
            </a:r>
            <a:r>
              <a:rPr sz="1200" i="1" spc="-25" dirty="0">
                <a:solidFill>
                  <a:srgbClr val="FFFFFF"/>
                </a:solidFill>
                <a:latin typeface="Aptos" panose="020B0004020202020204" pitchFamily="34" charset="0"/>
                <a:cs typeface="Calibri"/>
              </a:rPr>
              <a:t>two</a:t>
            </a:r>
            <a:r>
              <a:rPr lang="en-US" sz="1200" i="1" spc="-25" dirty="0">
                <a:solidFill>
                  <a:srgbClr val="FFFFFF"/>
                </a:solidFill>
                <a:latin typeface="Aptos" panose="020B0004020202020204" pitchFamily="34" charset="0"/>
                <a:cs typeface="Calibri"/>
              </a:rPr>
              <a:t> </a:t>
            </a:r>
            <a:r>
              <a:rPr sz="1200" i="1" dirty="0">
                <a:solidFill>
                  <a:srgbClr val="FFFFFF"/>
                </a:solidFill>
                <a:latin typeface="Aptos" panose="020B0004020202020204" pitchFamily="34" charset="0"/>
                <a:cs typeface="Calibri"/>
              </a:rPr>
              <a:t>accompaniments,</a:t>
            </a:r>
            <a:r>
              <a:rPr sz="1200" i="1" spc="25" dirty="0">
                <a:solidFill>
                  <a:srgbClr val="FFFFFF"/>
                </a:solidFill>
                <a:latin typeface="Aptos" panose="020B0004020202020204" pitchFamily="34" charset="0"/>
                <a:cs typeface="Calibri"/>
              </a:rPr>
              <a:t> </a:t>
            </a:r>
            <a:r>
              <a:rPr sz="1200" i="1" dirty="0">
                <a:solidFill>
                  <a:srgbClr val="FFFFFF"/>
                </a:solidFill>
                <a:latin typeface="Aptos" panose="020B0004020202020204" pitchFamily="34" charset="0"/>
                <a:cs typeface="Calibri"/>
              </a:rPr>
              <a:t>dessert,</a:t>
            </a:r>
            <a:r>
              <a:rPr sz="1200" i="1" spc="35" dirty="0">
                <a:solidFill>
                  <a:srgbClr val="FFFFFF"/>
                </a:solidFill>
                <a:latin typeface="Aptos" panose="020B0004020202020204" pitchFamily="34" charset="0"/>
                <a:cs typeface="Calibri"/>
              </a:rPr>
              <a:t> </a:t>
            </a:r>
            <a:r>
              <a:rPr sz="1200" i="1" spc="-10" dirty="0">
                <a:solidFill>
                  <a:srgbClr val="FFFFFF"/>
                </a:solidFill>
                <a:latin typeface="Aptos" panose="020B0004020202020204" pitchFamily="34" charset="0"/>
                <a:cs typeface="Calibri"/>
              </a:rPr>
              <a:t>and</a:t>
            </a:r>
            <a:r>
              <a:rPr sz="1200" i="1" spc="35" dirty="0">
                <a:solidFill>
                  <a:srgbClr val="FFFFFF"/>
                </a:solidFill>
                <a:latin typeface="Aptos" panose="020B0004020202020204" pitchFamily="34" charset="0"/>
                <a:cs typeface="Calibri"/>
              </a:rPr>
              <a:t> </a:t>
            </a:r>
            <a:r>
              <a:rPr sz="1200" i="1" spc="-10" dirty="0">
                <a:solidFill>
                  <a:srgbClr val="FFFFFF"/>
                </a:solidFill>
                <a:latin typeface="Aptos" panose="020B0004020202020204" pitchFamily="34" charset="0"/>
                <a:cs typeface="Calibri"/>
              </a:rPr>
              <a:t>beverages</a:t>
            </a:r>
            <a:endParaRPr sz="1200" dirty="0">
              <a:latin typeface="Aptos" panose="020B0004020202020204" pitchFamily="34" charset="0"/>
              <a:cs typeface="Calibri"/>
            </a:endParaRPr>
          </a:p>
        </p:txBody>
      </p:sp>
      <p:sp>
        <p:nvSpPr>
          <p:cNvPr id="23" name="object 10">
            <a:extLst>
              <a:ext uri="{FF2B5EF4-FFF2-40B4-BE49-F238E27FC236}">
                <a16:creationId xmlns:a16="http://schemas.microsoft.com/office/drawing/2014/main" id="{15F43E3F-53E4-D127-9161-90E64FE17941}"/>
              </a:ext>
            </a:extLst>
          </p:cNvPr>
          <p:cNvSpPr txBox="1"/>
          <p:nvPr/>
        </p:nvSpPr>
        <p:spPr>
          <a:xfrm>
            <a:off x="625475" y="3204920"/>
            <a:ext cx="2803525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  <a:tabLst>
                <a:tab pos="1429385" algn="l"/>
              </a:tabLst>
            </a:pPr>
            <a:r>
              <a:rPr lang="en-US" sz="2000" b="1" dirty="0">
                <a:solidFill>
                  <a:srgbClr val="FFFFFF"/>
                </a:solidFill>
                <a:latin typeface="Aptos" panose="020B0004020202020204" pitchFamily="34" charset="0"/>
                <a:cs typeface="Calibri"/>
              </a:rPr>
              <a:t>PRIX FIXE</a:t>
            </a:r>
            <a:endParaRPr dirty="0">
              <a:latin typeface="Aptos" panose="020B0004020202020204" pitchFamily="34" charset="0"/>
              <a:cs typeface="Calibri"/>
            </a:endParaRPr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CFB1E957-FBF5-939B-962D-3E01B892E197}"/>
              </a:ext>
            </a:extLst>
          </p:cNvPr>
          <p:cNvGrpSpPr/>
          <p:nvPr/>
        </p:nvGrpSpPr>
        <p:grpSpPr>
          <a:xfrm>
            <a:off x="419100" y="6705600"/>
            <a:ext cx="6934200" cy="289823"/>
            <a:chOff x="419100" y="6777092"/>
            <a:chExt cx="6934200" cy="289823"/>
          </a:xfrm>
        </p:grpSpPr>
        <p:sp>
          <p:nvSpPr>
            <p:cNvPr id="12" name="object 12"/>
            <p:cNvSpPr/>
            <p:nvPr/>
          </p:nvSpPr>
          <p:spPr>
            <a:xfrm>
              <a:off x="419100" y="6944996"/>
              <a:ext cx="2743200" cy="45719"/>
            </a:xfrm>
            <a:custGeom>
              <a:avLst/>
              <a:gdLst/>
              <a:ahLst/>
              <a:cxnLst/>
              <a:rect l="l" t="t" r="r" b="b"/>
              <a:pathLst>
                <a:path w="2265045">
                  <a:moveTo>
                    <a:pt x="0" y="0"/>
                  </a:moveTo>
                  <a:lnTo>
                    <a:pt x="2264778" y="0"/>
                  </a:lnTo>
                </a:path>
              </a:pathLst>
            </a:custGeom>
            <a:ln w="25400">
              <a:solidFill>
                <a:srgbClr val="04294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10">
              <a:extLst>
                <a:ext uri="{FF2B5EF4-FFF2-40B4-BE49-F238E27FC236}">
                  <a16:creationId xmlns:a16="http://schemas.microsoft.com/office/drawing/2014/main" id="{B52F0729-1DC3-9EFE-3698-27DB0CE5A1BF}"/>
                </a:ext>
              </a:extLst>
            </p:cNvPr>
            <p:cNvSpPr txBox="1"/>
            <p:nvPr/>
          </p:nvSpPr>
          <p:spPr>
            <a:xfrm>
              <a:off x="3124200" y="6777092"/>
              <a:ext cx="1524000" cy="289823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ts val="100"/>
                </a:spcBef>
                <a:tabLst>
                  <a:tab pos="1429385" algn="l"/>
                </a:tabLst>
              </a:pPr>
              <a:r>
                <a:rPr lang="en-US" dirty="0">
                  <a:solidFill>
                    <a:srgbClr val="04294A"/>
                  </a:solidFill>
                  <a:latin typeface="Aptos" panose="020B0004020202020204" pitchFamily="34" charset="0"/>
                  <a:cs typeface="Calibri"/>
                </a:rPr>
                <a:t>ENTR</a:t>
              </a:r>
              <a:r>
                <a:rPr lang="en-US" dirty="0">
                  <a:solidFill>
                    <a:srgbClr val="04294A"/>
                  </a:solidFill>
                  <a:latin typeface="Aptos Display" panose="020B0004020202020204" pitchFamily="34" charset="0"/>
                  <a:cs typeface="Calibri"/>
                </a:rPr>
                <a:t>É</a:t>
              </a:r>
              <a:r>
                <a:rPr lang="en-US" dirty="0">
                  <a:solidFill>
                    <a:srgbClr val="04294A"/>
                  </a:solidFill>
                  <a:latin typeface="Aptos" panose="020B0004020202020204" pitchFamily="34" charset="0"/>
                  <a:cs typeface="Calibri"/>
                </a:rPr>
                <a:t>ES</a:t>
              </a:r>
              <a:endParaRPr dirty="0">
                <a:solidFill>
                  <a:srgbClr val="04294A"/>
                </a:solidFill>
                <a:latin typeface="Aptos" panose="020B0004020202020204" pitchFamily="34" charset="0"/>
                <a:cs typeface="Calibri"/>
              </a:endParaRPr>
            </a:p>
          </p:txBody>
        </p:sp>
        <p:sp>
          <p:nvSpPr>
            <p:cNvPr id="29" name="object 12">
              <a:extLst>
                <a:ext uri="{FF2B5EF4-FFF2-40B4-BE49-F238E27FC236}">
                  <a16:creationId xmlns:a16="http://schemas.microsoft.com/office/drawing/2014/main" id="{1A2A069B-0CFA-EC2E-8BF4-FABA536BF8E3}"/>
                </a:ext>
              </a:extLst>
            </p:cNvPr>
            <p:cNvSpPr/>
            <p:nvPr/>
          </p:nvSpPr>
          <p:spPr>
            <a:xfrm>
              <a:off x="4610100" y="6944996"/>
              <a:ext cx="2743200" cy="45719"/>
            </a:xfrm>
            <a:custGeom>
              <a:avLst/>
              <a:gdLst/>
              <a:ahLst/>
              <a:cxnLst/>
              <a:rect l="l" t="t" r="r" b="b"/>
              <a:pathLst>
                <a:path w="2265045">
                  <a:moveTo>
                    <a:pt x="0" y="0"/>
                  </a:moveTo>
                  <a:lnTo>
                    <a:pt x="2264778" y="0"/>
                  </a:lnTo>
                </a:path>
              </a:pathLst>
            </a:custGeom>
            <a:ln w="25400">
              <a:solidFill>
                <a:srgbClr val="04294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FA8AFEC0-4305-8FEC-7A4F-9DC84D938184}"/>
              </a:ext>
            </a:extLst>
          </p:cNvPr>
          <p:cNvSpPr txBox="1"/>
          <p:nvPr/>
        </p:nvSpPr>
        <p:spPr>
          <a:xfrm>
            <a:off x="1600200" y="1620560"/>
            <a:ext cx="4572000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2400" b="1" dirty="0">
                <a:latin typeface="Aptos" panose="020B0004020202020204" pitchFamily="34" charset="0"/>
              </a:rPr>
              <a:t>WEEK OF November 10th</a:t>
            </a:r>
          </a:p>
          <a:p>
            <a:pPr algn="ctr">
              <a:spcAft>
                <a:spcPts val="600"/>
              </a:spcAft>
            </a:pPr>
            <a:r>
              <a:rPr lang="en-US" sz="1400" i="1" dirty="0">
                <a:latin typeface="Aptos" panose="020B0004020202020204" pitchFamily="34" charset="0"/>
              </a:rPr>
              <a:t>November 24: Closed for Wine in the Woods </a:t>
            </a:r>
          </a:p>
          <a:p>
            <a:pPr algn="ctr">
              <a:spcAft>
                <a:spcPts val="600"/>
              </a:spcAft>
            </a:pPr>
            <a:r>
              <a:rPr lang="en-US" sz="1400" i="1" dirty="0">
                <a:latin typeface="Aptos" panose="020B0004020202020204" pitchFamily="34" charset="0"/>
              </a:rPr>
              <a:t>November 26: Closed for Thanksgiving 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B9C6EC4-F0A3-20E6-DB47-1D001833D550}"/>
              </a:ext>
            </a:extLst>
          </p:cNvPr>
          <p:cNvSpPr txBox="1"/>
          <p:nvPr/>
        </p:nvSpPr>
        <p:spPr>
          <a:xfrm>
            <a:off x="381000" y="10972800"/>
            <a:ext cx="32004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4294A"/>
                </a:solidFill>
                <a:latin typeface="Aptos" panose="020B0004020202020204" pitchFamily="34" charset="0"/>
              </a:rPr>
              <a:t>ACCOMPANIMENTS</a:t>
            </a: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8BAA715C-1E03-813E-0F52-57F8FDE203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4197" y="470005"/>
            <a:ext cx="4384006" cy="90159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FECF490DF114A44BD5F5909DB5049A4" ma:contentTypeVersion="15" ma:contentTypeDescription="Create a new document." ma:contentTypeScope="" ma:versionID="268ae58c3df168b98ce596ef057b2033">
  <xsd:schema xmlns:xsd="http://www.w3.org/2001/XMLSchema" xmlns:xs="http://www.w3.org/2001/XMLSchema" xmlns:p="http://schemas.microsoft.com/office/2006/metadata/properties" xmlns:ns2="e1a35068-450c-4039-a3a6-4c32739aafe2" xmlns:ns3="e0a5a6ee-4ddf-431f-a678-efb610f60f7a" targetNamespace="http://schemas.microsoft.com/office/2006/metadata/properties" ma:root="true" ma:fieldsID="5504c3f65d96b11cb5cd4a95fa5679bd" ns2:_="" ns3:_="">
    <xsd:import namespace="e1a35068-450c-4039-a3a6-4c32739aafe2"/>
    <xsd:import namespace="e0a5a6ee-4ddf-431f-a678-efb610f60f7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_x0032_025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a35068-450c-4039-a3a6-4c32739aafe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e638f1c7-958f-4ea6-b2cb-2f3f82acad1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_x0032_025" ma:index="21" nillable="true" ma:displayName="2025" ma:format="Dropdown" ma:internalName="_x0032_025">
      <xsd:simpleType>
        <xsd:restriction base="dms:Text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0a5a6ee-4ddf-431f-a678-efb610f60f7a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5fac5ef6-f379-4c26-88ba-cd7ac30263f3}" ma:internalName="TaxCatchAll" ma:showField="CatchAllData" ma:web="e0a5a6ee-4ddf-431f-a678-efb610f60f7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0a5a6ee-4ddf-431f-a678-efb610f60f7a" xsi:nil="true"/>
    <lcf76f155ced4ddcb4097134ff3c332f xmlns="e1a35068-450c-4039-a3a6-4c32739aafe2">
      <Terms xmlns="http://schemas.microsoft.com/office/infopath/2007/PartnerControls"/>
    </lcf76f155ced4ddcb4097134ff3c332f>
    <_x0032_025 xmlns="e1a35068-450c-4039-a3a6-4c32739aafe2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07DE107-F44C-482F-A2A4-24FABBD308C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a35068-450c-4039-a3a6-4c32739aafe2"/>
    <ds:schemaRef ds:uri="e0a5a6ee-4ddf-431f-a678-efb610f60f7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C43027B-7733-49AC-93B5-ADE997A3276B}">
  <ds:schemaRefs>
    <ds:schemaRef ds:uri="http://schemas.microsoft.com/office/2006/metadata/properties"/>
    <ds:schemaRef ds:uri="e1a35068-450c-4039-a3a6-4c32739aafe2"/>
    <ds:schemaRef ds:uri="http://www.w3.org/XML/1998/namespace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e0a5a6ee-4ddf-431f-a678-efb610f60f7a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257A62BE-5AD8-479E-858B-0586DFD44A6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466</TotalTime>
  <Words>282</Words>
  <Application>Microsoft Office PowerPoint</Application>
  <PresentationFormat>Custom</PresentationFormat>
  <Paragraphs>55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Emily Weber</dc:creator>
  <cp:lastModifiedBy>Kate Turley</cp:lastModifiedBy>
  <cp:revision>7</cp:revision>
  <cp:lastPrinted>2026-09-24T12:00:44Z</cp:lastPrinted>
  <dcterms:created xsi:type="dcterms:W3CDTF">2026-08-13T12:17:56Z</dcterms:created>
  <dcterms:modified xsi:type="dcterms:W3CDTF">2026-11-05T20:21:36Z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2026-07-24T00:00:00Z</vt:filetime>
  </property>
  <property fmtid="{D5CDD505-2E9C-101B-9397-08002B2CF9AE}" pid="3" name="Creator">
    <vt:lpwstr>Microsoft® Publisher for Microsoft 365</vt:lpwstr>
  </property>
  <property fmtid="{D5CDD505-2E9C-101B-9397-08002B2CF9AE}" pid="4" name="LastSaved">
    <vt:filetime>2026-08-13T00:00:00Z</vt:filetime>
  </property>
  <property fmtid="{D5CDD505-2E9C-101B-9397-08002B2CF9AE}" pid="5" name="Producer">
    <vt:lpwstr>Microsoft® Publisher for Microsoft 365</vt:lpwstr>
  </property>
  <property fmtid="{D5CDD505-2E9C-101B-9397-08002B2CF9AE}" pid="6" name="ContentTypeId">
    <vt:lpwstr>0x010100CFECF490DF114A44BD5F5909DB5049A4</vt:lpwstr>
  </property>
  <property fmtid="{D5CDD505-2E9C-101B-9397-08002B2CF9AE}" pid="7" name="MediaServiceImageTags">
    <vt:lpwstr/>
  </property>
</Properties>
</file>