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7772400" cy="12801600"/>
  <p:notesSz cx="7010400" cy="9296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7920" userDrawn="1">
          <p15:clr>
            <a:srgbClr val="A4A3A4"/>
          </p15:clr>
        </p15:guide>
        <p15:guide id="2" pos="144" userDrawn="1">
          <p15:clr>
            <a:srgbClr val="A4A3A4"/>
          </p15:clr>
        </p15:guide>
        <p15:guide id="3" pos="4752" userDrawn="1">
          <p15:clr>
            <a:srgbClr val="A4A3A4"/>
          </p15:clr>
        </p15:guide>
        <p15:guide id="4" orient="horz" pos="1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29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867" y="-350"/>
      </p:cViewPr>
      <p:guideLst>
        <p:guide orient="horz" pos="7920"/>
        <p:guide pos="144"/>
        <p:guide pos="4752"/>
        <p:guide orient="horz" pos="14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>
        <p:scale>
          <a:sx n="100" d="100"/>
          <a:sy n="100" d="100"/>
        </p:scale>
        <p:origin x="3180" y="-16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Turley" userId="7ac9607c-4195-41e8-a665-5da128f9ff1e" providerId="ADAL" clId="{B87CC9BC-BB82-4726-BAAB-73B14872FC95}"/>
    <pc:docChg chg="modSld">
      <pc:chgData name="Kate Turley" userId="7ac9607c-4195-41e8-a665-5da128f9ff1e" providerId="ADAL" clId="{B87CC9BC-BB82-4726-BAAB-73B14872FC95}" dt="2026-10-10T20:27:27.069" v="4" actId="20577"/>
      <pc:docMkLst>
        <pc:docMk/>
      </pc:docMkLst>
      <pc:sldChg chg="modSp mod">
        <pc:chgData name="Kate Turley" userId="7ac9607c-4195-41e8-a665-5da128f9ff1e" providerId="ADAL" clId="{B87CC9BC-BB82-4726-BAAB-73B14872FC95}" dt="2026-10-10T20:27:27.069" v="4" actId="20577"/>
        <pc:sldMkLst>
          <pc:docMk/>
          <pc:sldMk cId="0" sldId="256"/>
        </pc:sldMkLst>
        <pc:spChg chg="mod">
          <ac:chgData name="Kate Turley" userId="7ac9607c-4195-41e8-a665-5da128f9ff1e" providerId="ADAL" clId="{B87CC9BC-BB82-4726-BAAB-73B14872FC95}" dt="2026-10-10T20:27:27.069" v="4" actId="20577"/>
          <ac:spMkLst>
            <pc:docMk/>
            <pc:sldMk cId="0" sldId="256"/>
            <ac:spMk id="36" creationId="{FA8AFEC0-4305-8FEC-7A4F-9DC84D938184}"/>
          </ac:spMkLst>
        </pc:spChg>
        <pc:graphicFrameChg chg="modGraphic">
          <ac:chgData name="Kate Turley" userId="7ac9607c-4195-41e8-a665-5da128f9ff1e" providerId="ADAL" clId="{B87CC9BC-BB82-4726-BAAB-73B14872FC95}" dt="2026-10-10T20:27:07.609" v="2" actId="20577"/>
          <ac:graphicFrameMkLst>
            <pc:docMk/>
            <pc:sldMk cId="0" sldId="256"/>
            <ac:graphicFrameMk id="1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13" cy="465742"/>
          </a:xfrm>
          <a:prstGeom prst="rect">
            <a:avLst/>
          </a:prstGeom>
        </p:spPr>
        <p:txBody>
          <a:bodyPr vert="horz" lIns="72466" tIns="36233" rIns="72466" bIns="36233" rtlCol="0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556" y="0"/>
            <a:ext cx="3038413" cy="465742"/>
          </a:xfrm>
          <a:prstGeom prst="rect">
            <a:avLst/>
          </a:prstGeom>
        </p:spPr>
        <p:txBody>
          <a:bodyPr vert="horz" lIns="72466" tIns="36233" rIns="72466" bIns="36233" rtlCol="0"/>
          <a:lstStyle>
            <a:lvl1pPr algn="r">
              <a:defRPr sz="1000"/>
            </a:lvl1pPr>
          </a:lstStyle>
          <a:p>
            <a:fld id="{5D17A8BB-95D9-4DEB-B26B-232BDA82EB6D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52700" y="1162050"/>
            <a:ext cx="190500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2466" tIns="36233" rIns="72466" bIns="362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13" y="4474123"/>
            <a:ext cx="5607175" cy="3660227"/>
          </a:xfrm>
          <a:prstGeom prst="rect">
            <a:avLst/>
          </a:prstGeom>
        </p:spPr>
        <p:txBody>
          <a:bodyPr vert="horz" lIns="72466" tIns="36233" rIns="72466" bIns="362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8"/>
            <a:ext cx="3038413" cy="465742"/>
          </a:xfrm>
          <a:prstGeom prst="rect">
            <a:avLst/>
          </a:prstGeom>
        </p:spPr>
        <p:txBody>
          <a:bodyPr vert="horz" lIns="72466" tIns="36233" rIns="72466" bIns="36233" rtlCol="0" anchor="b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556" y="8830658"/>
            <a:ext cx="3038413" cy="465742"/>
          </a:xfrm>
          <a:prstGeom prst="rect">
            <a:avLst/>
          </a:prstGeom>
        </p:spPr>
        <p:txBody>
          <a:bodyPr vert="horz" lIns="72466" tIns="36233" rIns="72466" bIns="36233" rtlCol="0" anchor="b"/>
          <a:lstStyle>
            <a:lvl1pPr algn="r">
              <a:defRPr sz="1000"/>
            </a:lvl1pPr>
          </a:lstStyle>
          <a:p>
            <a:fld id="{76668219-4FAB-41D3-9C68-16F7ADE40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1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968496"/>
            <a:ext cx="6606540" cy="26883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7168896"/>
            <a:ext cx="5440680" cy="320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512064"/>
            <a:ext cx="6995160" cy="204825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512064"/>
            <a:ext cx="6995160" cy="204825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944368"/>
            <a:ext cx="3380994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944368"/>
            <a:ext cx="3380994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512064"/>
            <a:ext cx="6995160" cy="204825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944368"/>
            <a:ext cx="6995160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11905488"/>
            <a:ext cx="2487168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11905488"/>
            <a:ext cx="1787652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11905488"/>
            <a:ext cx="1787652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24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716524"/>
              </p:ext>
            </p:extLst>
          </p:nvPr>
        </p:nvGraphicFramePr>
        <p:xfrm>
          <a:off x="4038600" y="3049906"/>
          <a:ext cx="3352800" cy="1009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4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220">
                <a:tc gridSpan="2"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4294A"/>
                          </a:solidFill>
                          <a:latin typeface="Aptos" panose="020B0004020202020204" pitchFamily="34" charset="0"/>
                          <a:cs typeface="Calibri"/>
                        </a:rPr>
                        <a:t>STARTER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49784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455447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Shrimp</a:t>
                      </a:r>
                      <a:r>
                        <a:rPr sz="1400" b="1" spc="6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Aptos" panose="020B0004020202020204" pitchFamily="34" charset="0"/>
                          <a:cs typeface="Calibri"/>
                        </a:rPr>
                        <a:t>Cocktail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97840" algn="r">
                        <a:lnSpc>
                          <a:spcPts val="1600"/>
                        </a:lnSpc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i="1" spc="-20" dirty="0">
                          <a:latin typeface="Aptos" panose="020B0004020202020204" pitchFamily="34" charset="0"/>
                          <a:cs typeface="Calibri"/>
                        </a:rPr>
                        <a:t>6.50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970">
                <a:tc gridSpan="2">
                  <a:txBody>
                    <a:bodyPr/>
                    <a:lstStyle/>
                    <a:p>
                      <a:pPr marL="31750">
                        <a:lnSpc>
                          <a:spcPts val="1410"/>
                        </a:lnSpc>
                        <a:spcBef>
                          <a:spcPts val="19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Fresh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cooked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chilled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jumbo</a:t>
                      </a:r>
                      <a:r>
                        <a:rPr sz="1200" spc="-3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shrimp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  <a:p>
                      <a:pPr marL="31750">
                        <a:lnSpc>
                          <a:spcPts val="1410"/>
                        </a:lnSpc>
                      </a:pP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served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with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tangy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cocktail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sauce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lemon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413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789260"/>
              </p:ext>
            </p:extLst>
          </p:nvPr>
        </p:nvGraphicFramePr>
        <p:xfrm>
          <a:off x="4038600" y="4502788"/>
          <a:ext cx="3350134" cy="20311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49">
                <a:tc gridSpan="2"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4294A"/>
                          </a:solidFill>
                          <a:latin typeface="Aptos" panose="020B0004020202020204" pitchFamily="34" charset="0"/>
                          <a:cs typeface="Calibri"/>
                        </a:rPr>
                        <a:t>SALADS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30226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27000796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Chopped Fall Salad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02260" algn="r">
                        <a:lnSpc>
                          <a:spcPts val="1600"/>
                        </a:lnSpc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i="1" spc="-20" dirty="0">
                          <a:latin typeface="Aptos" panose="020B0004020202020204" pitchFamily="34" charset="0"/>
                          <a:cs typeface="Calibri"/>
                        </a:rPr>
                        <a:t>1.50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19">
                <a:tc gridSpan="2">
                  <a:txBody>
                    <a:bodyPr/>
                    <a:lstStyle/>
                    <a:p>
                      <a:pPr marL="31750" marR="272415">
                        <a:lnSpc>
                          <a:spcPct val="107500"/>
                        </a:lnSpc>
                        <a:spcBef>
                          <a:spcPts val="100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Chopped mix lettuce topped with celery, carrots, radish served with a honey mustard dressing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70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1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House</a:t>
                      </a:r>
                      <a:r>
                        <a:rPr sz="1400" b="1" spc="6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Tossed</a:t>
                      </a:r>
                      <a:r>
                        <a:rPr sz="1400" b="1" spc="5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Aptos" panose="020B0004020202020204" pitchFamily="34" charset="0"/>
                          <a:cs typeface="Calibri"/>
                        </a:rPr>
                        <a:t>Salad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3271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734">
                <a:tc gridSpan="2">
                  <a:txBody>
                    <a:bodyPr/>
                    <a:lstStyle/>
                    <a:p>
                      <a:pPr marL="31750" marR="525145">
                        <a:lnSpc>
                          <a:spcPct val="107500"/>
                        </a:lnSpc>
                        <a:spcBef>
                          <a:spcPts val="11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Crisp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mixed</a:t>
                      </a:r>
                      <a:r>
                        <a:rPr sz="1200" spc="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greens,</a:t>
                      </a:r>
                      <a:r>
                        <a:rPr sz="1200" spc="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cucumber,</a:t>
                      </a:r>
                      <a:r>
                        <a:rPr sz="1200" spc="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carrot, 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tomato,</a:t>
                      </a:r>
                      <a:r>
                        <a:rPr sz="1200" spc="-3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3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onion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397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490420"/>
              </p:ext>
            </p:extLst>
          </p:nvPr>
        </p:nvGraphicFramePr>
        <p:xfrm>
          <a:off x="457200" y="4961255"/>
          <a:ext cx="3124200" cy="1600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9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95">
                  <a:extLst>
                    <a:ext uri="{9D8B030D-6E8A-4147-A177-3AD203B41FA5}">
                      <a16:colId xmlns:a16="http://schemas.microsoft.com/office/drawing/2014/main" val="1057754273"/>
                    </a:ext>
                  </a:extLst>
                </a:gridCol>
                <a:gridCol w="870612">
                  <a:extLst>
                    <a:ext uri="{9D8B030D-6E8A-4147-A177-3AD203B41FA5}">
                      <a16:colId xmlns:a16="http://schemas.microsoft.com/office/drawing/2014/main" val="3707385972"/>
                    </a:ext>
                  </a:extLst>
                </a:gridCol>
              </a:tblGrid>
              <a:tr h="348615">
                <a:tc gridSpan="3">
                  <a:txBody>
                    <a:bodyPr/>
                    <a:lstStyle/>
                    <a:p>
                      <a:pPr marL="31750" marR="0" lvl="0" indent="0" defTabSz="91440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04294A"/>
                          </a:solidFill>
                          <a:latin typeface="Aptos" panose="020B0004020202020204" pitchFamily="34" charset="0"/>
                          <a:cs typeface="Calibri"/>
                        </a:rPr>
                        <a:t>SOUPS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3175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38446"/>
                  </a:ext>
                </a:extLst>
              </a:tr>
              <a:tr h="231140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French</a:t>
                      </a:r>
                      <a:r>
                        <a:rPr sz="1400" b="1" spc="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Onion</a:t>
                      </a:r>
                      <a:r>
                        <a:rPr sz="1400" b="1" spc="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Aptos" panose="020B0004020202020204" pitchFamily="34" charset="0"/>
                          <a:cs typeface="Calibri"/>
                        </a:rPr>
                        <a:t>Soup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marL="31750" algn="r">
                        <a:lnSpc>
                          <a:spcPts val="1600"/>
                        </a:lnSpc>
                      </a:pPr>
                      <a:r>
                        <a:rPr lang="en-US"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lang="en-US"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20" dirty="0">
                          <a:latin typeface="Aptos" panose="020B0004020202020204" pitchFamily="34" charset="0"/>
                          <a:cs typeface="Calibri"/>
                        </a:rPr>
                        <a:t>2.50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384810">
                        <a:lnSpc>
                          <a:spcPts val="1600"/>
                        </a:lnSpc>
                      </a:pPr>
                      <a:r>
                        <a:rPr lang="en-US"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lang="en-US"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20" dirty="0">
                          <a:latin typeface="Aptos" panose="020B0004020202020204" pitchFamily="34" charset="0"/>
                          <a:cs typeface="Calibri"/>
                        </a:rPr>
                        <a:t>2.50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 gridSpan="3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hearty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crock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Aptos" panose="020B0004020202020204" pitchFamily="34" charset="0"/>
                          <a:cs typeface="Calibri"/>
                        </a:rPr>
                        <a:t>of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savory cheesy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goodness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4318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2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845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Smoked Gouda &amp; Broccoli Soup 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45415" marB="0" anchor="ctr"/>
                </a:tc>
                <a:tc hMerge="1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454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85">
                <a:tc gridSpan="3">
                  <a:txBody>
                    <a:bodyPr/>
                    <a:lstStyle/>
                    <a:p>
                      <a:pPr marL="31750">
                        <a:lnSpc>
                          <a:spcPts val="1440"/>
                        </a:lnSpc>
                        <a:spcBef>
                          <a:spcPts val="22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Our</a:t>
                      </a:r>
                      <a:r>
                        <a:rPr sz="1200" spc="-3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chef’s</a:t>
                      </a:r>
                      <a:r>
                        <a:rPr sz="1200" spc="-4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creation,</a:t>
                      </a:r>
                      <a:r>
                        <a:rPr sz="1200" spc="-3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made</a:t>
                      </a:r>
                      <a:r>
                        <a:rPr sz="1200" spc="-4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fresh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daily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794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1750">
                        <a:lnSpc>
                          <a:spcPts val="1440"/>
                        </a:lnSpc>
                        <a:spcBef>
                          <a:spcPts val="22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79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51372"/>
              </p:ext>
            </p:extLst>
          </p:nvPr>
        </p:nvGraphicFramePr>
        <p:xfrm>
          <a:off x="419100" y="6974240"/>
          <a:ext cx="3124200" cy="3335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8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11943620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206779013"/>
                    </a:ext>
                  </a:extLst>
                </a:gridCol>
              </a:tblGrid>
              <a:tr h="252729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Fried</a:t>
                      </a:r>
                      <a:r>
                        <a:rPr sz="1400" b="1" spc="4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Gulf</a:t>
                      </a:r>
                      <a:r>
                        <a:rPr sz="1400" b="1" spc="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Aptos" panose="020B0004020202020204" pitchFamily="34" charset="0"/>
                          <a:cs typeface="Calibri"/>
                        </a:rPr>
                        <a:t>Shrimp</a:t>
                      </a:r>
                      <a:endParaRPr sz="14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557530" algn="r">
                        <a:lnSpc>
                          <a:spcPts val="1600"/>
                        </a:lnSpc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55" dirty="0">
                          <a:latin typeface="Aptos" panose="020B0004020202020204" pitchFamily="34" charset="0"/>
                          <a:cs typeface="Calibri"/>
                        </a:rPr>
                        <a:t>4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55753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55753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7">
                <a:tc gridSpan="4">
                  <a:txBody>
                    <a:bodyPr/>
                    <a:lstStyle/>
                    <a:p>
                      <a:pPr marL="31750" marR="196215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Fresh</a:t>
                      </a:r>
                      <a:r>
                        <a:rPr sz="1200" spc="-3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cooked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chilled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jumbo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shrimp served</a:t>
                      </a:r>
                      <a:r>
                        <a:rPr sz="1200" spc="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with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tangy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cocktail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sauce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lemon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196215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tc hMerge="1">
                  <a:txBody>
                    <a:bodyPr/>
                    <a:lstStyle/>
                    <a:p>
                      <a:pPr marL="31750" marR="196215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 gridSpan="3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French Pork Chop 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7635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212">
                <a:tc gridSpan="3">
                  <a:txBody>
                    <a:bodyPr/>
                    <a:lstStyle/>
                    <a:p>
                      <a:pPr marL="31750" marR="363220">
                        <a:lnSpc>
                          <a:spcPts val="1380"/>
                        </a:lnSpc>
                        <a:spcBef>
                          <a:spcPts val="240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French cut pork chop grilled to perfection and topped with a passion fruit sauce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048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133350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Honey Garlic Chicken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9539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337">
                <a:tc gridSpan="4">
                  <a:txBody>
                    <a:bodyPr/>
                    <a:lstStyle/>
                    <a:p>
                      <a:pPr marL="31750" marR="262890">
                        <a:lnSpc>
                          <a:spcPts val="1380"/>
                        </a:lnSpc>
                        <a:spcBef>
                          <a:spcPts val="305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Pan seared chicken topped with a honey garlic sauce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735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262890">
                        <a:lnSpc>
                          <a:spcPts val="1380"/>
                        </a:lnSpc>
                        <a:spcBef>
                          <a:spcPts val="305"/>
                        </a:spcBef>
                      </a:pPr>
                      <a:endParaRPr sz="12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735" marB="0" anchor="ctr"/>
                </a:tc>
                <a:tc hMerge="1">
                  <a:txBody>
                    <a:bodyPr/>
                    <a:lstStyle/>
                    <a:p>
                      <a:pPr marL="31750" marR="262890">
                        <a:lnSpc>
                          <a:spcPts val="1380"/>
                        </a:lnSpc>
                        <a:spcBef>
                          <a:spcPts val="305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73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890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lang="en-US" sz="1400" b="1" spc="60" dirty="0">
                          <a:latin typeface="Aptos" panose="020B0004020202020204" pitchFamily="34" charset="0"/>
                          <a:cs typeface="Calibri"/>
                        </a:rPr>
                        <a:t>Moroccan Style Brisket </a:t>
                      </a:r>
                      <a:endParaRPr lang="en-US"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9539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065">
                <a:tc gridSpan="4">
                  <a:txBody>
                    <a:bodyPr/>
                    <a:lstStyle/>
                    <a:p>
                      <a:pPr marL="31750" marR="356235">
                        <a:lnSpc>
                          <a:spcPts val="1380"/>
                        </a:lnSpc>
                        <a:spcBef>
                          <a:spcPts val="235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Slow roasted brisket with sweetness touches  from dried fruits &amp; capers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9845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356235">
                        <a:lnSpc>
                          <a:spcPts val="1380"/>
                        </a:lnSpc>
                        <a:spcBef>
                          <a:spcPts val="235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9845" marB="0" anchor="ctr"/>
                </a:tc>
                <a:tc hMerge="1">
                  <a:txBody>
                    <a:bodyPr/>
                    <a:lstStyle/>
                    <a:p>
                      <a:pPr marL="31750" marR="356235">
                        <a:lnSpc>
                          <a:spcPts val="1380"/>
                        </a:lnSpc>
                        <a:spcBef>
                          <a:spcPts val="235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984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67932"/>
              </p:ext>
            </p:extLst>
          </p:nvPr>
        </p:nvGraphicFramePr>
        <p:xfrm>
          <a:off x="4042519" y="6995423"/>
          <a:ext cx="3350134" cy="3391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3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934">
                  <a:extLst>
                    <a:ext uri="{9D8B030D-6E8A-4147-A177-3AD203B41FA5}">
                      <a16:colId xmlns:a16="http://schemas.microsoft.com/office/drawing/2014/main" val="1260169491"/>
                    </a:ext>
                  </a:extLst>
                </a:gridCol>
              </a:tblGrid>
              <a:tr h="278715">
                <a:tc gridSpan="2"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lang="en-US" sz="1400" b="1" spc="60" dirty="0">
                          <a:latin typeface="Aptos" panose="020B0004020202020204" pitchFamily="34" charset="0"/>
                          <a:cs typeface="Calibri"/>
                        </a:rPr>
                        <a:t>Balsamic Glazed Salmon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R="24130" algn="r">
                        <a:lnSpc>
                          <a:spcPts val="1600"/>
                        </a:lnSpc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50" dirty="0">
                          <a:latin typeface="Aptos" panose="020B0004020202020204" pitchFamily="34" charset="0"/>
                          <a:cs typeface="Calibri"/>
                        </a:rPr>
                        <a:t> 9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43">
                <a:tc gridSpan="3">
                  <a:txBody>
                    <a:bodyPr/>
                    <a:lstStyle/>
                    <a:p>
                      <a:pPr marL="31750" marR="207010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Fresh caught salmon pan seared &amp; topped with a fig glaze 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207010">
                        <a:lnSpc>
                          <a:spcPts val="1380"/>
                        </a:lnSpc>
                        <a:spcBef>
                          <a:spcPts val="30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81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47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Filet</a:t>
                      </a:r>
                      <a:r>
                        <a:rPr sz="1400" b="1" spc="2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Aptos" panose="020B0004020202020204" pitchFamily="34" charset="0"/>
                          <a:cs typeface="Calibri"/>
                        </a:rPr>
                        <a:t>Mignon</a:t>
                      </a:r>
                      <a:endParaRPr sz="14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50" dirty="0">
                          <a:latin typeface="Aptos" panose="020B0004020202020204" pitchFamily="34" charset="0"/>
                          <a:cs typeface="Calibri"/>
                        </a:rPr>
                        <a:t>8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tc hMerge="1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80">
                <a:tc gridSpan="3">
                  <a:txBody>
                    <a:bodyPr/>
                    <a:lstStyle/>
                    <a:p>
                      <a:pPr marL="31750" marR="542290">
                        <a:lnSpc>
                          <a:spcPts val="1380"/>
                        </a:lnSpc>
                        <a:spcBef>
                          <a:spcPts val="280"/>
                        </a:spcBef>
                      </a:pP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Grilled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40" dirty="0">
                          <a:latin typeface="Aptos" panose="020B0004020202020204" pitchFamily="34" charset="0"/>
                          <a:cs typeface="Calibri"/>
                        </a:rPr>
                        <a:t>to</a:t>
                      </a:r>
                      <a:r>
                        <a:rPr sz="1200" spc="-2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perfection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and</a:t>
                      </a:r>
                      <a:r>
                        <a:rPr sz="1200" spc="-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topped with </a:t>
                      </a:r>
                      <a:r>
                        <a:rPr lang="en-US" sz="1200" spc="-10" dirty="0">
                          <a:latin typeface="Aptos" panose="020B0004020202020204" pitchFamily="34" charset="0"/>
                          <a:cs typeface="Calibri"/>
                        </a:rPr>
                        <a:t>a blueberry glaze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556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542290">
                        <a:lnSpc>
                          <a:spcPts val="1380"/>
                        </a:lnSpc>
                        <a:spcBef>
                          <a:spcPts val="28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556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Lump</a:t>
                      </a:r>
                      <a:r>
                        <a:rPr sz="1400" b="1" spc="9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Crab</a:t>
                      </a:r>
                      <a:r>
                        <a:rPr sz="1400" b="1" spc="9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35" dirty="0">
                          <a:latin typeface="Aptos" panose="020B0004020202020204" pitchFamily="34" charset="0"/>
                          <a:cs typeface="Calibri"/>
                        </a:rPr>
                        <a:t>Cake</a:t>
                      </a:r>
                      <a:endParaRPr sz="14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tc gridSpan="2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lang="en-US" sz="1400" i="1" spc="-55" dirty="0">
                          <a:latin typeface="Aptos" panose="020B0004020202020204" pitchFamily="34" charset="0"/>
                          <a:cs typeface="Calibri"/>
                        </a:rPr>
                        <a:t>8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tc hMerge="1"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573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101">
                <a:tc gridSpan="3">
                  <a:txBody>
                    <a:bodyPr/>
                    <a:lstStyle/>
                    <a:p>
                      <a:pPr marL="31750" marR="335915">
                        <a:lnSpc>
                          <a:spcPts val="1380"/>
                        </a:lnSpc>
                        <a:spcBef>
                          <a:spcPts val="275"/>
                        </a:spcBef>
                      </a:pP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Jumbo</a:t>
                      </a:r>
                      <a:r>
                        <a:rPr sz="1200" spc="-5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lump</a:t>
                      </a:r>
                      <a:r>
                        <a:rPr sz="1200" spc="-5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crabmeat</a:t>
                      </a:r>
                      <a:r>
                        <a:rPr sz="1200" spc="-5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in</a:t>
                      </a:r>
                      <a:r>
                        <a:rPr sz="1200" spc="-3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40" dirty="0">
                          <a:latin typeface="Aptos" panose="020B0004020202020204" pitchFamily="34" charset="0"/>
                          <a:cs typeface="Calibri"/>
                        </a:rPr>
                        <a:t>our</a:t>
                      </a:r>
                      <a:r>
                        <a:rPr sz="1200" spc="-4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house</a:t>
                      </a:r>
                      <a:r>
                        <a:rPr sz="1200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made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cake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served</a:t>
                      </a:r>
                      <a:r>
                        <a:rPr sz="1200" spc="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Aptos" panose="020B0004020202020204" pitchFamily="34" charset="0"/>
                          <a:cs typeface="Calibri"/>
                        </a:rPr>
                        <a:t>with</a:t>
                      </a:r>
                      <a:r>
                        <a:rPr sz="1200" spc="1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sauce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remoulade</a:t>
                      </a:r>
                      <a:endParaRPr sz="12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4925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335915">
                        <a:lnSpc>
                          <a:spcPts val="1380"/>
                        </a:lnSpc>
                        <a:spcBef>
                          <a:spcPts val="275"/>
                        </a:spcBef>
                      </a:pPr>
                      <a:endParaRPr sz="120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49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87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Seafood Red Curry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127635" marB="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181">
                <a:tc gridSpan="3">
                  <a:txBody>
                    <a:bodyPr/>
                    <a:lstStyle/>
                    <a:p>
                      <a:pPr marL="31750" marR="363220">
                        <a:lnSpc>
                          <a:spcPts val="1380"/>
                        </a:lnSpc>
                        <a:spcBef>
                          <a:spcPts val="240"/>
                        </a:spcBef>
                      </a:pPr>
                      <a:r>
                        <a:rPr lang="en-US" sz="1200" dirty="0">
                          <a:latin typeface="Aptos" panose="020B0004020202020204" pitchFamily="34" charset="0"/>
                          <a:cs typeface="Calibri"/>
                        </a:rPr>
                        <a:t>Fresh seafood slow cooked with homemade red curry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048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1750" marR="363220">
                        <a:lnSpc>
                          <a:spcPts val="1380"/>
                        </a:lnSpc>
                        <a:spcBef>
                          <a:spcPts val="240"/>
                        </a:spcBef>
                      </a:pP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048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419100" y="10684131"/>
            <a:ext cx="6934200" cy="60069"/>
          </a:xfrm>
          <a:custGeom>
            <a:avLst/>
            <a:gdLst/>
            <a:ahLst/>
            <a:cxnLst/>
            <a:rect l="l" t="t" r="r" b="b"/>
            <a:pathLst>
              <a:path w="6283959">
                <a:moveTo>
                  <a:pt x="0" y="0"/>
                </a:moveTo>
                <a:lnTo>
                  <a:pt x="6283896" y="0"/>
                </a:lnTo>
              </a:path>
            </a:pathLst>
          </a:custGeom>
          <a:ln w="25400">
            <a:solidFill>
              <a:srgbClr val="0429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7200" y="11353800"/>
            <a:ext cx="3200400" cy="1345497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808990">
              <a:lnSpc>
                <a:spcPct val="102099"/>
              </a:lnSpc>
              <a:spcBef>
                <a:spcPts val="65"/>
              </a:spcBef>
            </a:pPr>
            <a:r>
              <a:rPr lang="en-US" sz="1400" b="1" spc="-10" dirty="0">
                <a:latin typeface="Aptos" panose="020B0004020202020204" pitchFamily="34" charset="0"/>
                <a:cs typeface="Calibri"/>
              </a:rPr>
              <a:t>Garlic Mashed Potatoes</a:t>
            </a:r>
            <a:br>
              <a:rPr lang="en-US" sz="1400" b="1" spc="-10" dirty="0">
                <a:latin typeface="Aptos" panose="020B0004020202020204" pitchFamily="34" charset="0"/>
                <a:cs typeface="Calibri"/>
              </a:rPr>
            </a:br>
            <a:r>
              <a:rPr lang="en-US" sz="1400" b="1" spc="-10" dirty="0">
                <a:latin typeface="Aptos" panose="020B0004020202020204" pitchFamily="34" charset="0"/>
                <a:cs typeface="Calibri"/>
              </a:rPr>
              <a:t>Herbed Jasmine Rice</a:t>
            </a:r>
            <a:endParaRPr sz="1400" dirty="0">
              <a:latin typeface="Aptos" panose="020B0004020202020204" pitchFamily="34" charset="0"/>
              <a:cs typeface="Calibri"/>
            </a:endParaRPr>
          </a:p>
          <a:p>
            <a:pPr marL="12700" marR="5080">
              <a:lnSpc>
                <a:spcPts val="1720"/>
              </a:lnSpc>
              <a:spcBef>
                <a:spcPts val="50"/>
              </a:spcBef>
            </a:pPr>
            <a:r>
              <a:rPr lang="en-US" sz="1400" b="1" spc="-10" dirty="0">
                <a:latin typeface="Aptos" panose="020B0004020202020204" pitchFamily="34" charset="0"/>
                <a:cs typeface="Calibri"/>
              </a:rPr>
              <a:t>Braised Cabbage</a:t>
            </a:r>
          </a:p>
          <a:p>
            <a:pPr marL="12700" marR="5080">
              <a:lnSpc>
                <a:spcPts val="1720"/>
              </a:lnSpc>
              <a:spcBef>
                <a:spcPts val="50"/>
              </a:spcBef>
            </a:pPr>
            <a:r>
              <a:rPr lang="en-US" sz="1400" b="1" dirty="0">
                <a:latin typeface="Aptos" panose="020B0004020202020204" pitchFamily="34" charset="0"/>
                <a:cs typeface="Calibri"/>
              </a:rPr>
              <a:t>Sauteed Mushrooms </a:t>
            </a:r>
          </a:p>
          <a:p>
            <a:pPr marL="12700" marR="5080">
              <a:lnSpc>
                <a:spcPts val="1720"/>
              </a:lnSpc>
              <a:spcBef>
                <a:spcPts val="50"/>
              </a:spcBef>
            </a:pPr>
            <a:r>
              <a:rPr lang="en-US" sz="1400" b="1" dirty="0">
                <a:latin typeface="Aptos" panose="020B0004020202020204" pitchFamily="34" charset="0"/>
                <a:cs typeface="Calibri"/>
              </a:rPr>
              <a:t>Grilled Asparagus</a:t>
            </a:r>
            <a:endParaRPr sz="1400" b="1" dirty="0">
              <a:latin typeface="Aptos" panose="020B0004020202020204" pitchFamily="34" charset="0"/>
              <a:cs typeface="Calibri"/>
            </a:endParaRPr>
          </a:p>
          <a:p>
            <a:pPr marL="12700">
              <a:lnSpc>
                <a:spcPts val="1635"/>
              </a:lnSpc>
            </a:pPr>
            <a:endParaRPr sz="1400" dirty="0">
              <a:latin typeface="Aptos" panose="020B0004020202020204" pitchFamily="34" charset="0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653495"/>
              </p:ext>
            </p:extLst>
          </p:nvPr>
        </p:nvGraphicFramePr>
        <p:xfrm>
          <a:off x="4038600" y="10972800"/>
          <a:ext cx="3352800" cy="16065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1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1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lang="en-US" sz="1800" dirty="0">
                          <a:solidFill>
                            <a:srgbClr val="04294A"/>
                          </a:solidFill>
                          <a:latin typeface="Aptos" panose="020B0004020202020204" pitchFamily="34" charset="0"/>
                          <a:cs typeface="Calibri"/>
                        </a:rPr>
                        <a:t>DESSERTS</a:t>
                      </a:r>
                      <a:endParaRPr sz="1800" dirty="0">
                        <a:solidFill>
                          <a:srgbClr val="04294A"/>
                        </a:solidFill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630555">
                        <a:lnSpc>
                          <a:spcPts val="1600"/>
                        </a:lnSpc>
                      </a:pP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42334502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600"/>
                        </a:lnSpc>
                      </a:pPr>
                      <a:r>
                        <a:rPr lang="en-US" sz="1400" b="1" dirty="0">
                          <a:latin typeface="Aptos" panose="020B0004020202020204" pitchFamily="34" charset="0"/>
                          <a:cs typeface="Calibri"/>
                        </a:rPr>
                        <a:t>Crème </a:t>
                      </a:r>
                      <a:r>
                        <a:rPr lang="en-US" sz="1400" b="1" dirty="0" err="1">
                          <a:latin typeface="Aptos" panose="020B0004020202020204" pitchFamily="34" charset="0"/>
                          <a:cs typeface="Calibri"/>
                        </a:rPr>
                        <a:t>brûlée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0555">
                        <a:lnSpc>
                          <a:spcPts val="1600"/>
                        </a:lnSpc>
                      </a:pPr>
                      <a:r>
                        <a:rPr sz="1400" i="1" spc="-10" dirty="0">
                          <a:latin typeface="Aptos" panose="020B0004020202020204" pitchFamily="34" charset="0"/>
                          <a:cs typeface="Calibri"/>
                        </a:rPr>
                        <a:t>add</a:t>
                      </a:r>
                      <a:r>
                        <a:rPr sz="1400" i="1" spc="-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i="1" spc="-20" dirty="0">
                          <a:latin typeface="Aptos" panose="020B0004020202020204" pitchFamily="34" charset="0"/>
                          <a:cs typeface="Calibri"/>
                        </a:rPr>
                        <a:t>2.50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195">
                <a:tc gridSpan="2"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Hand</a:t>
                      </a:r>
                      <a:r>
                        <a:rPr sz="1400" b="1" spc="4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Dipped</a:t>
                      </a:r>
                      <a:r>
                        <a:rPr sz="1400" b="1" spc="4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Aptos" panose="020B0004020202020204" pitchFamily="34" charset="0"/>
                          <a:cs typeface="Calibri"/>
                        </a:rPr>
                        <a:t>Ice</a:t>
                      </a:r>
                      <a:r>
                        <a:rPr sz="1400" b="1" spc="5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Aptos" panose="020B0004020202020204" pitchFamily="34" charset="0"/>
                          <a:cs typeface="Calibri"/>
                        </a:rPr>
                        <a:t>Cream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540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400" b="1" spc="-10" dirty="0">
                          <a:latin typeface="Aptos" panose="020B0004020202020204" pitchFamily="34" charset="0"/>
                          <a:cs typeface="Calibri"/>
                        </a:rPr>
                        <a:t>Cheesecake topped with Bananas Foster</a:t>
                      </a:r>
                      <a:endParaRPr sz="14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2603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235">
                <a:tc gridSpan="2">
                  <a:txBody>
                    <a:bodyPr/>
                    <a:lstStyle/>
                    <a:p>
                      <a:pPr marL="31750">
                        <a:lnSpc>
                          <a:spcPts val="1440"/>
                        </a:lnSpc>
                        <a:spcBef>
                          <a:spcPts val="270"/>
                        </a:spcBef>
                      </a:pP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Sugar-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Free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Ice</a:t>
                      </a:r>
                      <a:r>
                        <a:rPr sz="1200" spc="-5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Aptos" panose="020B0004020202020204" pitchFamily="34" charset="0"/>
                          <a:cs typeface="Calibri"/>
                        </a:rPr>
                        <a:t>Cream</a:t>
                      </a:r>
                      <a:r>
                        <a:rPr sz="1200" spc="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Available Upon</a:t>
                      </a:r>
                      <a:r>
                        <a:rPr sz="1200" spc="10" dirty="0">
                          <a:latin typeface="Aptos" panose="020B0004020202020204" pitchFamily="34" charset="0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Aptos" panose="020B0004020202020204" pitchFamily="34" charset="0"/>
                          <a:cs typeface="Calibri"/>
                        </a:rPr>
                        <a:t>Request</a:t>
                      </a:r>
                      <a:endParaRPr sz="1200" dirty="0">
                        <a:latin typeface="Aptos" panose="020B0004020202020204" pitchFamily="34" charset="0"/>
                        <a:cs typeface="Calibri"/>
                      </a:endParaRPr>
                    </a:p>
                  </a:txBody>
                  <a:tcPr marL="0" marR="0" marT="3429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1FC8631E-420A-5C1A-A254-0C44B6872F2D}"/>
              </a:ext>
            </a:extLst>
          </p:cNvPr>
          <p:cNvSpPr/>
          <p:nvPr/>
        </p:nvSpPr>
        <p:spPr>
          <a:xfrm>
            <a:off x="457200" y="3068321"/>
            <a:ext cx="3048000" cy="1447800"/>
          </a:xfrm>
          <a:prstGeom prst="rect">
            <a:avLst/>
          </a:prstGeom>
          <a:solidFill>
            <a:srgbClr val="0429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ject 10"/>
          <p:cNvSpPr txBox="1"/>
          <p:nvPr/>
        </p:nvSpPr>
        <p:spPr>
          <a:xfrm>
            <a:off x="625475" y="3601721"/>
            <a:ext cx="2803525" cy="72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429385" algn="l"/>
              </a:tabLst>
            </a:pPr>
            <a:r>
              <a:rPr sz="1400" b="1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Resident</a:t>
            </a:r>
            <a:r>
              <a:rPr sz="1400" b="1" i="1" spc="434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n-US" sz="1400" b="1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21.00</a:t>
            </a:r>
            <a:r>
              <a:rPr sz="14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	</a:t>
            </a:r>
            <a:r>
              <a:rPr sz="1400" b="1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Guest</a:t>
            </a:r>
            <a:r>
              <a:rPr sz="1400" b="1" i="1" spc="39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400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2</a:t>
            </a:r>
            <a:r>
              <a:rPr lang="en-US" sz="1400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5</a:t>
            </a:r>
            <a:r>
              <a:rPr sz="1400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lang="en-US" sz="1400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00</a:t>
            </a:r>
            <a:endParaRPr sz="1400" dirty="0">
              <a:latin typeface="Aptos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r>
              <a:rPr sz="12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Includes</a:t>
            </a:r>
            <a:r>
              <a:rPr sz="1200" i="1" spc="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soup</a:t>
            </a:r>
            <a:r>
              <a:rPr sz="1200" i="1" spc="1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spc="-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or</a:t>
            </a:r>
            <a:r>
              <a:rPr sz="1200" i="1" spc="2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salad,</a:t>
            </a:r>
            <a:r>
              <a:rPr sz="1200" i="1" spc="2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entrée,</a:t>
            </a:r>
            <a:r>
              <a:rPr sz="1200" i="1" spc="1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spc="-2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two</a:t>
            </a:r>
            <a:r>
              <a:rPr lang="en-US" sz="1200" i="1" spc="-2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accompaniments,</a:t>
            </a:r>
            <a:r>
              <a:rPr sz="1200" i="1" spc="2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dessert,</a:t>
            </a:r>
            <a:r>
              <a:rPr sz="1200" i="1" spc="3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and</a:t>
            </a:r>
            <a:r>
              <a:rPr sz="1200" i="1" spc="35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beverages</a:t>
            </a:r>
            <a:endParaRPr sz="120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15F43E3F-53E4-D127-9161-90E64FE17941}"/>
              </a:ext>
            </a:extLst>
          </p:cNvPr>
          <p:cNvSpPr txBox="1"/>
          <p:nvPr/>
        </p:nvSpPr>
        <p:spPr>
          <a:xfrm>
            <a:off x="625475" y="3204920"/>
            <a:ext cx="28035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429385" algn="l"/>
              </a:tabLst>
            </a:pPr>
            <a:r>
              <a:rPr lang="en-US" sz="2000" b="1" dirty="0">
                <a:solidFill>
                  <a:srgbClr val="FFFFFF"/>
                </a:solidFill>
                <a:latin typeface="Aptos" panose="020B0004020202020204" pitchFamily="34" charset="0"/>
                <a:cs typeface="Calibri"/>
              </a:rPr>
              <a:t>PRIX FIXE</a:t>
            </a:r>
            <a:endParaRPr dirty="0"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B1E957-FBF5-939B-962D-3E01B892E197}"/>
              </a:ext>
            </a:extLst>
          </p:cNvPr>
          <p:cNvGrpSpPr/>
          <p:nvPr/>
        </p:nvGrpSpPr>
        <p:grpSpPr>
          <a:xfrm>
            <a:off x="419100" y="6705600"/>
            <a:ext cx="6934200" cy="289823"/>
            <a:chOff x="419100" y="6777092"/>
            <a:chExt cx="6934200" cy="289823"/>
          </a:xfrm>
        </p:grpSpPr>
        <p:sp>
          <p:nvSpPr>
            <p:cNvPr id="12" name="object 12"/>
            <p:cNvSpPr/>
            <p:nvPr/>
          </p:nvSpPr>
          <p:spPr>
            <a:xfrm>
              <a:off x="419100" y="6944996"/>
              <a:ext cx="2743200" cy="45719"/>
            </a:xfrm>
            <a:custGeom>
              <a:avLst/>
              <a:gdLst/>
              <a:ahLst/>
              <a:cxnLst/>
              <a:rect l="l" t="t" r="r" b="b"/>
              <a:pathLst>
                <a:path w="2265045">
                  <a:moveTo>
                    <a:pt x="0" y="0"/>
                  </a:moveTo>
                  <a:lnTo>
                    <a:pt x="2264778" y="0"/>
                  </a:lnTo>
                </a:path>
              </a:pathLst>
            </a:custGeom>
            <a:ln w="25400">
              <a:solidFill>
                <a:srgbClr val="0429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0">
              <a:extLst>
                <a:ext uri="{FF2B5EF4-FFF2-40B4-BE49-F238E27FC236}">
                  <a16:creationId xmlns:a16="http://schemas.microsoft.com/office/drawing/2014/main" id="{B52F0729-1DC3-9EFE-3698-27DB0CE5A1BF}"/>
                </a:ext>
              </a:extLst>
            </p:cNvPr>
            <p:cNvSpPr txBox="1"/>
            <p:nvPr/>
          </p:nvSpPr>
          <p:spPr>
            <a:xfrm>
              <a:off x="3124200" y="6777092"/>
              <a:ext cx="1524000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"/>
                </a:spcBef>
                <a:tabLst>
                  <a:tab pos="1429385" algn="l"/>
                </a:tabLst>
              </a:pPr>
              <a:r>
                <a:rPr lang="en-US" dirty="0">
                  <a:solidFill>
                    <a:srgbClr val="04294A"/>
                  </a:solidFill>
                  <a:latin typeface="Aptos" panose="020B0004020202020204" pitchFamily="34" charset="0"/>
                  <a:cs typeface="Calibri"/>
                </a:rPr>
                <a:t>ENTR</a:t>
              </a:r>
              <a:r>
                <a:rPr lang="en-US" dirty="0">
                  <a:solidFill>
                    <a:srgbClr val="04294A"/>
                  </a:solidFill>
                  <a:latin typeface="Aptos Display" panose="020B0004020202020204" pitchFamily="34" charset="0"/>
                  <a:cs typeface="Calibri"/>
                </a:rPr>
                <a:t>É</a:t>
              </a:r>
              <a:r>
                <a:rPr lang="en-US" dirty="0">
                  <a:solidFill>
                    <a:srgbClr val="04294A"/>
                  </a:solidFill>
                  <a:latin typeface="Aptos" panose="020B0004020202020204" pitchFamily="34" charset="0"/>
                  <a:cs typeface="Calibri"/>
                </a:rPr>
                <a:t>ES</a:t>
              </a:r>
              <a:endParaRPr dirty="0">
                <a:solidFill>
                  <a:srgbClr val="04294A"/>
                </a:solidFill>
                <a:latin typeface="Aptos" panose="020B0004020202020204" pitchFamily="34" charset="0"/>
                <a:cs typeface="Calibri"/>
              </a:endParaRPr>
            </a:p>
          </p:txBody>
        </p:sp>
        <p:sp>
          <p:nvSpPr>
            <p:cNvPr id="29" name="object 12">
              <a:extLst>
                <a:ext uri="{FF2B5EF4-FFF2-40B4-BE49-F238E27FC236}">
                  <a16:creationId xmlns:a16="http://schemas.microsoft.com/office/drawing/2014/main" id="{1A2A069B-0CFA-EC2E-8BF4-FABA536BF8E3}"/>
                </a:ext>
              </a:extLst>
            </p:cNvPr>
            <p:cNvSpPr/>
            <p:nvPr/>
          </p:nvSpPr>
          <p:spPr>
            <a:xfrm>
              <a:off x="4610100" y="6944996"/>
              <a:ext cx="2743200" cy="45719"/>
            </a:xfrm>
            <a:custGeom>
              <a:avLst/>
              <a:gdLst/>
              <a:ahLst/>
              <a:cxnLst/>
              <a:rect l="l" t="t" r="r" b="b"/>
              <a:pathLst>
                <a:path w="2265045">
                  <a:moveTo>
                    <a:pt x="0" y="0"/>
                  </a:moveTo>
                  <a:lnTo>
                    <a:pt x="2264778" y="0"/>
                  </a:lnTo>
                </a:path>
              </a:pathLst>
            </a:custGeom>
            <a:ln w="25400">
              <a:solidFill>
                <a:srgbClr val="0429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A8AFEC0-4305-8FEC-7A4F-9DC84D938184}"/>
              </a:ext>
            </a:extLst>
          </p:cNvPr>
          <p:cNvSpPr txBox="1"/>
          <p:nvPr/>
        </p:nvSpPr>
        <p:spPr>
          <a:xfrm>
            <a:off x="1600200" y="1620560"/>
            <a:ext cx="4572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latin typeface="Aptos" panose="020B0004020202020204" pitchFamily="34" charset="0"/>
              </a:rPr>
              <a:t>WEEK OF </a:t>
            </a:r>
            <a:r>
              <a:rPr lang="en-US" sz="2400" b="1">
                <a:latin typeface="Aptos" panose="020B0004020202020204" pitchFamily="34" charset="0"/>
              </a:rPr>
              <a:t>October 13th</a:t>
            </a:r>
            <a:endParaRPr lang="en-US" sz="2400" b="1" dirty="0">
              <a:latin typeface="Aptos" panose="020B00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400" i="1" dirty="0">
                <a:latin typeface="Aptos" panose="020B0004020202020204" pitchFamily="34" charset="0"/>
              </a:rPr>
              <a:t>October 23: Chef’s Dinner</a:t>
            </a:r>
          </a:p>
          <a:p>
            <a:pPr algn="ctr">
              <a:spcAft>
                <a:spcPts val="600"/>
              </a:spcAft>
            </a:pPr>
            <a:r>
              <a:rPr lang="en-US" sz="1400" i="1" dirty="0">
                <a:latin typeface="Aptos" panose="020B0004020202020204" pitchFamily="34" charset="0"/>
              </a:rPr>
              <a:t>October 28: Closed For Event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9C6EC4-F0A3-20E6-DB47-1D001833D550}"/>
              </a:ext>
            </a:extLst>
          </p:cNvPr>
          <p:cNvSpPr txBox="1"/>
          <p:nvPr/>
        </p:nvSpPr>
        <p:spPr>
          <a:xfrm>
            <a:off x="381000" y="10972800"/>
            <a:ext cx="3200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4294A"/>
                </a:solidFill>
                <a:latin typeface="Aptos" panose="020B0004020202020204" pitchFamily="34" charset="0"/>
              </a:rPr>
              <a:t>ACCOMPANIMENTS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BAA715C-1E03-813E-0F52-57F8FDE20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197" y="470005"/>
            <a:ext cx="4384006" cy="9015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ECF490DF114A44BD5F5909DB5049A4" ma:contentTypeVersion="15" ma:contentTypeDescription="Create a new document." ma:contentTypeScope="" ma:versionID="268ae58c3df168b98ce596ef057b2033">
  <xsd:schema xmlns:xsd="http://www.w3.org/2001/XMLSchema" xmlns:xs="http://www.w3.org/2001/XMLSchema" xmlns:p="http://schemas.microsoft.com/office/2006/metadata/properties" xmlns:ns2="e1a35068-450c-4039-a3a6-4c32739aafe2" xmlns:ns3="e0a5a6ee-4ddf-431f-a678-efb610f60f7a" targetNamespace="http://schemas.microsoft.com/office/2006/metadata/properties" ma:root="true" ma:fieldsID="5504c3f65d96b11cb5cd4a95fa5679bd" ns2:_="" ns3:_="">
    <xsd:import namespace="e1a35068-450c-4039-a3a6-4c32739aafe2"/>
    <xsd:import namespace="e0a5a6ee-4ddf-431f-a678-efb610f60f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_x0032_025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a35068-450c-4039-a3a6-4c32739aaf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638f1c7-958f-4ea6-b2cb-2f3f82acad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0032_025" ma:index="21" nillable="true" ma:displayName="2025" ma:format="Dropdown" ma:internalName="_x0032_025">
      <xsd:simpleType>
        <xsd:restriction base="dms:Text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5a6ee-4ddf-431f-a678-efb610f60f7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fac5ef6-f379-4c26-88ba-cd7ac30263f3}" ma:internalName="TaxCatchAll" ma:showField="CatchAllData" ma:web="e0a5a6ee-4ddf-431f-a678-efb610f60f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a5a6ee-4ddf-431f-a678-efb610f60f7a" xsi:nil="true"/>
    <lcf76f155ced4ddcb4097134ff3c332f xmlns="e1a35068-450c-4039-a3a6-4c32739aafe2">
      <Terms xmlns="http://schemas.microsoft.com/office/infopath/2007/PartnerControls"/>
    </lcf76f155ced4ddcb4097134ff3c332f>
    <_x0032_025 xmlns="e1a35068-450c-4039-a3a6-4c32739aafe2" xsi:nil="true"/>
  </documentManagement>
</p:properties>
</file>

<file path=customXml/itemProps1.xml><?xml version="1.0" encoding="utf-8"?>
<ds:datastoreItem xmlns:ds="http://schemas.openxmlformats.org/officeDocument/2006/customXml" ds:itemID="{B07DE107-F44C-482F-A2A4-24FABBD308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a35068-450c-4039-a3a6-4c32739aafe2"/>
    <ds:schemaRef ds:uri="e0a5a6ee-4ddf-431f-a678-efb610f60f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7A62BE-5AD8-479E-858B-0586DFD44A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43027B-7733-49AC-93B5-ADE997A3276B}">
  <ds:schemaRefs>
    <ds:schemaRef ds:uri="http://schemas.microsoft.com/office/2006/metadata/properties"/>
    <ds:schemaRef ds:uri="e1a35068-450c-4039-a3a6-4c32739aafe2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e0a5a6ee-4ddf-431f-a678-efb610f60f7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270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Emily Weber</dc:creator>
  <cp:lastModifiedBy>Kate Turley</cp:lastModifiedBy>
  <cp:revision>3</cp:revision>
  <cp:lastPrinted>2026-09-24T12:00:44Z</cp:lastPrinted>
  <dcterms:created xsi:type="dcterms:W3CDTF">2026-08-13T12:17:56Z</dcterms:created>
  <dcterms:modified xsi:type="dcterms:W3CDTF">2026-10-10T20:27:29Z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2026-07-24T00:00:00Z</vt:filetime>
  </property>
  <property fmtid="{D5CDD505-2E9C-101B-9397-08002B2CF9AE}" pid="3" name="Creator">
    <vt:lpwstr>Microsoft® Publisher for Microsoft 365</vt:lpwstr>
  </property>
  <property fmtid="{D5CDD505-2E9C-101B-9397-08002B2CF9AE}" pid="4" name="LastSaved">
    <vt:filetime>2026-08-13T00:00:00Z</vt:filetime>
  </property>
  <property fmtid="{D5CDD505-2E9C-101B-9397-08002B2CF9AE}" pid="5" name="Producer">
    <vt:lpwstr>Microsoft® Publisher for Microsoft 365</vt:lpwstr>
  </property>
  <property fmtid="{D5CDD505-2E9C-101B-9397-08002B2CF9AE}" pid="6" name="ContentTypeId">
    <vt:lpwstr>0x010100CFECF490DF114A44BD5F5909DB5049A4</vt:lpwstr>
  </property>
  <property fmtid="{D5CDD505-2E9C-101B-9397-08002B2CF9AE}" pid="7" name="MediaServiceImageTags">
    <vt:lpwstr/>
  </property>
</Properties>
</file>