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60" r:id="rId8"/>
    <p:sldId id="261" r:id="rId9"/>
    <p:sldId id="262" r:id="rId10"/>
    <p:sldId id="264" r:id="rId11"/>
    <p:sldId id="263" r:id="rId12"/>
    <p:sldId id="265" r:id="rId13"/>
    <p:sldId id="279" r:id="rId14"/>
    <p:sldId id="275" r:id="rId15"/>
    <p:sldId id="276" r:id="rId16"/>
    <p:sldId id="267" r:id="rId17"/>
    <p:sldId id="266" r:id="rId18"/>
    <p:sldId id="268" r:id="rId19"/>
    <p:sldId id="269" r:id="rId20"/>
    <p:sldId id="272" r:id="rId21"/>
    <p:sldId id="274" r:id="rId22"/>
    <p:sldId id="273" r:id="rId23"/>
    <p:sldId id="270" r:id="rId24"/>
    <p:sldId id="27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4F28"/>
    <a:srgbClr val="7D5A41"/>
    <a:srgbClr val="89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29D-7D59-4627-B49D-071445C78B5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AB67-DBEA-4368-B307-1C4DD7D84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10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29D-7D59-4627-B49D-071445C78B5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AB67-DBEA-4368-B307-1C4DD7D84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62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29D-7D59-4627-B49D-071445C78B5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AB67-DBEA-4368-B307-1C4DD7D84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6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29D-7D59-4627-B49D-071445C78B5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AB67-DBEA-4368-B307-1C4DD7D84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52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29D-7D59-4627-B49D-071445C78B5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AB67-DBEA-4368-B307-1C4DD7D84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7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29D-7D59-4627-B49D-071445C78B5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AB67-DBEA-4368-B307-1C4DD7D84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58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29D-7D59-4627-B49D-071445C78B5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AB67-DBEA-4368-B307-1C4DD7D84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1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29D-7D59-4627-B49D-071445C78B5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AB67-DBEA-4368-B307-1C4DD7D84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46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29D-7D59-4627-B49D-071445C78B5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AB67-DBEA-4368-B307-1C4DD7D84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95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29D-7D59-4627-B49D-071445C78B5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AB67-DBEA-4368-B307-1C4DD7D84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29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2629D-7D59-4627-B49D-071445C78B5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AB67-DBEA-4368-B307-1C4DD7D84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0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2629D-7D59-4627-B49D-071445C78B5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BAB67-DBEA-4368-B307-1C4DD7D84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0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265" b="-48"/>
          <a:stretch/>
        </p:blipFill>
        <p:spPr>
          <a:xfrm rot="5400000">
            <a:off x="2619372" y="-2686050"/>
            <a:ext cx="6886578" cy="122586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3044" y="3075634"/>
            <a:ext cx="8116903" cy="3049879"/>
          </a:xfrm>
        </p:spPr>
        <p:txBody>
          <a:bodyPr anchor="ctr">
            <a:no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FFFF"/>
                </a:solidFill>
                <a:latin typeface="Arial" charset="0"/>
              </a:rPr>
              <a:t>Souderton Mennonite Homes Expansion and Renovations</a:t>
            </a:r>
            <a:r>
              <a:rPr lang="en-US" altLang="en-US" sz="1200" b="1" dirty="0" smtClean="0">
                <a:solidFill>
                  <a:srgbClr val="FFFFFF"/>
                </a:solidFill>
                <a:latin typeface="Arial" charset="0"/>
              </a:rPr>
              <a:t/>
            </a:r>
            <a:br>
              <a:rPr lang="en-US" altLang="en-US" sz="1200" b="1" dirty="0" smtClean="0">
                <a:solidFill>
                  <a:srgbClr val="FFFFFF"/>
                </a:solidFill>
                <a:latin typeface="Arial" charset="0"/>
              </a:rPr>
            </a:br>
            <a:r>
              <a:rPr lang="en-US" altLang="en-US" sz="1200" b="1" dirty="0" smtClean="0">
                <a:solidFill>
                  <a:srgbClr val="FFFFFF"/>
                </a:solidFill>
                <a:latin typeface="Arial" charset="0"/>
              </a:rPr>
              <a:t/>
            </a:r>
            <a:br>
              <a:rPr lang="en-US" altLang="en-US" sz="1200" b="1" dirty="0" smtClean="0">
                <a:solidFill>
                  <a:srgbClr val="FFFFFF"/>
                </a:solidFill>
                <a:latin typeface="Arial" charset="0"/>
              </a:rPr>
            </a:br>
            <a:r>
              <a:rPr lang="en-US" altLang="en-US" sz="2800" b="1" dirty="0" smtClean="0">
                <a:solidFill>
                  <a:srgbClr val="FFFFFF"/>
                </a:solidFill>
                <a:latin typeface="Arial" charset="0"/>
              </a:rPr>
              <a:t>Edward D. Brubaker, President/CEO</a:t>
            </a:r>
            <a:br>
              <a:rPr lang="en-US" altLang="en-US" sz="2800" b="1" dirty="0" smtClean="0">
                <a:solidFill>
                  <a:srgbClr val="FFFFFF"/>
                </a:solidFill>
                <a:latin typeface="Arial" charset="0"/>
              </a:rPr>
            </a:br>
            <a:r>
              <a:rPr lang="en-US" altLang="en-US" sz="2800" b="1" dirty="0" smtClean="0">
                <a:solidFill>
                  <a:srgbClr val="FFFFFF"/>
                </a:solidFill>
                <a:latin typeface="Arial" charset="0"/>
              </a:rPr>
              <a:t>May 2022</a:t>
            </a:r>
            <a:r>
              <a:rPr lang="en-US" altLang="en-US" sz="2800" b="1" dirty="0">
                <a:solidFill>
                  <a:srgbClr val="FFFFFF"/>
                </a:solidFill>
                <a:latin typeface="Arial" charset="0"/>
              </a:rPr>
              <a:t/>
            </a:r>
            <a:br>
              <a:rPr lang="en-US" altLang="en-US" sz="2800" b="1" dirty="0">
                <a:solidFill>
                  <a:srgbClr val="FFFFFF"/>
                </a:solidFill>
                <a:latin typeface="Arial" charset="0"/>
              </a:rPr>
            </a:b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7547" r="15069" b="8903"/>
          <a:stretch/>
        </p:blipFill>
        <p:spPr>
          <a:xfrm>
            <a:off x="809625" y="2838449"/>
            <a:ext cx="2847975" cy="352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0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684288"/>
            <a:ext cx="11010900" cy="9398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b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  <a:b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endParaRPr lang="en-US" sz="4000" b="1" dirty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459" t="24386" r="58867" b="4269"/>
          <a:stretch/>
        </p:blipFill>
        <p:spPr>
          <a:xfrm>
            <a:off x="2343462" y="1"/>
            <a:ext cx="9848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5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684288"/>
            <a:ext cx="11010900" cy="9398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Phasing</a:t>
            </a:r>
            <a:b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endParaRPr lang="en-US" sz="4000" b="1" dirty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30541" y="971790"/>
            <a:ext cx="2202244" cy="278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477265" y="744711"/>
            <a:ext cx="2127578" cy="280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769" t="23931" r="62679" b="3760"/>
          <a:stretch/>
        </p:blipFill>
        <p:spPr>
          <a:xfrm>
            <a:off x="3664087" y="0"/>
            <a:ext cx="8527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7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684288"/>
            <a:ext cx="11010900" cy="9398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Phasing</a:t>
            </a:r>
            <a:b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endParaRPr lang="en-US" sz="4000" b="1" dirty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292" t="24017" r="62647" b="3874"/>
          <a:stretch/>
        </p:blipFill>
        <p:spPr>
          <a:xfrm>
            <a:off x="3579962" y="39400"/>
            <a:ext cx="8612038" cy="678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0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6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7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0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6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8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9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6"/>
            <a:ext cx="11010900" cy="9398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4000" b="1" dirty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813" y="1304926"/>
            <a:ext cx="1025366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Souderton Mennonite Homes was established in 1917 as Eastern Mennonite Home of Franconia District.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 </a:t>
            </a: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Care </a:t>
            </a: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beds, one private </a:t>
            </a: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room.</a:t>
            </a:r>
            <a:endParaRPr lang="en-US" sz="2800" dirty="0" smtClean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9" descr="BW SMH be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0"/>
          <a:stretch/>
        </p:blipFill>
        <p:spPr bwMode="auto">
          <a:xfrm>
            <a:off x="1807369" y="2976466"/>
            <a:ext cx="8210550" cy="343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90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6"/>
            <a:ext cx="11010900" cy="9398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Fundraising</a:t>
            </a:r>
            <a:endParaRPr lang="en-US" sz="4000" b="1" dirty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812" y="1690688"/>
            <a:ext cx="106203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of $3.5 million for capital and creative arts therapy.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US" sz="2800" dirty="0" smtClean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good support in the silent phase.</a:t>
            </a:r>
          </a:p>
          <a:p>
            <a:pPr lvl="0">
              <a:defRPr/>
            </a:pPr>
            <a:endParaRPr lang="en-US" sz="2800" dirty="0" smtClean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 out in the coming months to staff, residents, and vendors.</a:t>
            </a:r>
            <a:endParaRPr lang="en-US" sz="2800" dirty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195" y="5113995"/>
            <a:ext cx="2514605" cy="127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8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,403 Thank You Hands Stock Photos, Pictures &amp; Royalty-Free Images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556" y="1334997"/>
            <a:ext cx="58293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1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6"/>
            <a:ext cx="11010900" cy="9398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endParaRPr lang="en-US" sz="4000" b="1" dirty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812" y="1690688"/>
            <a:ext cx="112596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Dreaming of creating more private rooms for many years.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US" sz="2800" dirty="0" smtClean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Challenge: No new income but new costs.</a:t>
            </a:r>
          </a:p>
          <a:p>
            <a:pPr lvl="0">
              <a:defRPr/>
            </a:pPr>
            <a:endParaRPr lang="en-US" sz="2800" dirty="0" smtClean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it when financially feasible.</a:t>
            </a:r>
          </a:p>
          <a:p>
            <a:pPr lvl="0">
              <a:defRPr/>
            </a:pPr>
            <a:endParaRPr lang="en-US" sz="2800" dirty="0" smtClean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Pandemic slowed the planning.</a:t>
            </a:r>
          </a:p>
          <a:p>
            <a:pPr lvl="0">
              <a:defRPr/>
            </a:pPr>
            <a:endParaRPr lang="en-US" sz="2800" dirty="0" smtClean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now ready to begin: Fall 2022; duration, around two years.</a:t>
            </a:r>
            <a:endParaRPr lang="en-US" sz="2800" dirty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4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6"/>
            <a:ext cx="11010900" cy="9398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 – RLPS Architects</a:t>
            </a:r>
            <a:endParaRPr lang="en-US" sz="4000" b="1" dirty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812" y="1776957"/>
            <a:ext cx="10620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Lancaster-based, nationally prominent firm specializing in senior living design.</a:t>
            </a:r>
          </a:p>
          <a:p>
            <a:pPr lvl="0">
              <a:defRPr/>
            </a:pPr>
            <a:endParaRPr lang="en-US" sz="2800" dirty="0" smtClean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interior improvements at Dock Woods in 2016.</a:t>
            </a:r>
          </a:p>
          <a:p>
            <a:pPr lvl="0">
              <a:defRPr/>
            </a:pPr>
            <a:endParaRPr lang="en-US" sz="2800" dirty="0" smtClean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Engaged for multi-campus master planning exercise from 2018.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1" t="11197" r="87665" b="74444"/>
          <a:stretch/>
        </p:blipFill>
        <p:spPr>
          <a:xfrm>
            <a:off x="9364004" y="5634021"/>
            <a:ext cx="2566658" cy="102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6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5"/>
            <a:ext cx="11010900" cy="1109909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 – Benchmark Construction</a:t>
            </a:r>
            <a:endParaRPr lang="en-US" sz="4000" b="1" dirty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681" y="1345633"/>
            <a:ext cx="1041990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Lancaster-based construction firm with specialization in senior living.</a:t>
            </a:r>
          </a:p>
          <a:p>
            <a:pPr lvl="0">
              <a:defRPr/>
            </a:pPr>
            <a:endParaRPr lang="en-US" sz="1400" dirty="0" smtClean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Constructed interior improvements at Dock Woods in 2017 –   2018.</a:t>
            </a:r>
            <a:endParaRPr lang="en-US" sz="1400" dirty="0" smtClean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1400" dirty="0" smtClean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Selected from four proposing firms in early 2020 to provide pre-construction services. Role as advisory partner in constructability and pricing through design.</a:t>
            </a:r>
            <a:endParaRPr lang="en-US" sz="1400" dirty="0" smtClean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1400" dirty="0" smtClean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providing Guaranteed Maximum Pricing (GMP) proposals for construction at both Dock Woods and SMH.</a:t>
            </a:r>
            <a:endParaRPr lang="en-US" sz="2800" dirty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579" t="13421" r="78522" b="78376"/>
          <a:stretch/>
        </p:blipFill>
        <p:spPr>
          <a:xfrm>
            <a:off x="8367622" y="5831219"/>
            <a:ext cx="3498085" cy="86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8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6"/>
            <a:ext cx="11010900" cy="9398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 - Ziegler</a:t>
            </a:r>
            <a:endParaRPr lang="en-US" sz="4000" b="1" dirty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9164" y="1302502"/>
            <a:ext cx="109461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senior living investment banking firm, located in Chicago.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Largest senior living investment banking firm by number of deals and volume.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Chad Himel will lead banking process for Living Branches.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activities:</a:t>
            </a:r>
          </a:p>
          <a:p>
            <a:pPr marL="914400" lvl="1" indent="-457200"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rating process.</a:t>
            </a:r>
          </a:p>
          <a:p>
            <a:pPr marL="914400" lvl="1" indent="-457200"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Organize legal team.</a:t>
            </a:r>
          </a:p>
          <a:p>
            <a:pPr marL="914400" lvl="1" indent="-457200"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 proposal from banks.</a:t>
            </a:r>
          </a:p>
          <a:p>
            <a:pPr marL="914400" lvl="1" indent="-457200"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 most cost-effective finance plan that accounts for risk tolerance, most likely a mix of bank and bond financing.</a:t>
            </a:r>
          </a:p>
          <a:p>
            <a:pPr marL="914400" lvl="1" indent="-457200"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and sell tax-exempt or taxable bonds </a:t>
            </a:r>
          </a:p>
          <a:p>
            <a:pPr lvl="1">
              <a:defRPr/>
            </a:pPr>
            <a:r>
              <a:rPr lang="en-US" sz="2800" dirty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deliver the money.</a:t>
            </a:r>
            <a:endParaRPr lang="en-US" dirty="0"/>
          </a:p>
        </p:txBody>
      </p:sp>
      <p:pic>
        <p:nvPicPr>
          <p:cNvPr id="1026" name="Picture 2" descr="Zieg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264" y="5903284"/>
            <a:ext cx="2829684" cy="74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07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6"/>
            <a:ext cx="11010900" cy="9398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Plan</a:t>
            </a:r>
            <a:endParaRPr lang="en-US" sz="4000" b="1" dirty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691" t="23998" r="60013" b="4600"/>
          <a:stretch/>
        </p:blipFill>
        <p:spPr>
          <a:xfrm>
            <a:off x="2754270" y="-1"/>
            <a:ext cx="9437731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" y="1767005"/>
            <a:ext cx="447674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new Health Care Memory Care beds.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new Personal Care Memory Care beds.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front entry and renovation to Wildflower interior, including relocated offices and corridor refresh.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offices renovated into 6 shared private rooms in Park View.</a:t>
            </a:r>
          </a:p>
        </p:txBody>
      </p:sp>
    </p:spTree>
    <p:extLst>
      <p:ext uri="{BB962C8B-B14F-4D97-AF65-F5344CB8AC3E}">
        <p14:creationId xmlns:p14="http://schemas.microsoft.com/office/powerpoint/2010/main" val="61279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6"/>
            <a:ext cx="11010900" cy="9398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</a:t>
            </a:r>
            <a:endParaRPr lang="en-US" sz="4000" b="1" dirty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717" t="24152" r="59481" b="4737"/>
          <a:stretch/>
        </p:blipFill>
        <p:spPr>
          <a:xfrm>
            <a:off x="2566736" y="0"/>
            <a:ext cx="9625264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2900" y="1304926"/>
            <a:ext cx="2781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Care renovations: </a:t>
            </a:r>
            <a:endParaRPr lang="en-US" dirty="0" smtClean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</a:t>
            </a:r>
            <a:r>
              <a:rPr lang="en-US" dirty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</a:t>
            </a:r>
            <a:r>
              <a:rPr lang="en-US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beds.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dirty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semi-private </a:t>
            </a:r>
            <a:r>
              <a:rPr lang="en-US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dirty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beds in shared private </a:t>
            </a:r>
            <a:r>
              <a:rPr lang="en-US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rooms.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US" dirty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71 beds. Current census maintained.</a:t>
            </a:r>
          </a:p>
        </p:txBody>
      </p:sp>
    </p:spTree>
    <p:extLst>
      <p:ext uri="{BB962C8B-B14F-4D97-AF65-F5344CB8AC3E}">
        <p14:creationId xmlns:p14="http://schemas.microsoft.com/office/powerpoint/2010/main" val="361715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684288"/>
            <a:ext cx="11010900" cy="9398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b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  <a:b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rgbClr val="744F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endParaRPr lang="en-US" sz="4000" b="1" dirty="0">
              <a:solidFill>
                <a:srgbClr val="744F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543" t="24188" r="58326" b="4615"/>
          <a:stretch/>
        </p:blipFill>
        <p:spPr>
          <a:xfrm>
            <a:off x="2189034" y="0"/>
            <a:ext cx="1000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2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54FE446C6D544480D4534840A41305" ma:contentTypeVersion="7" ma:contentTypeDescription="Create a new document." ma:contentTypeScope="" ma:versionID="6df6e09127414aefccb0bacf51907ed4">
  <xsd:schema xmlns:xsd="http://www.w3.org/2001/XMLSchema" xmlns:xs="http://www.w3.org/2001/XMLSchema" xmlns:p="http://schemas.microsoft.com/office/2006/metadata/properties" xmlns:ns3="http://schemas.microsoft.com/sharepoint/v4" targetNamespace="http://schemas.microsoft.com/office/2006/metadata/properties" ma:root="true" ma:fieldsID="2a0ad652fc6df2fb1243b3730c87e643" ns3:_=""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57205AA5-687F-451D-868A-F70E7324FD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23D54B-5FE8-4D4F-B4D1-D67EF1EA3F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4A060B-0C6E-4283-86AD-B932E802DBF8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sharepoint/v4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401</Words>
  <Application>Microsoft Office PowerPoint</Application>
  <PresentationFormat>Widescreen</PresentationFormat>
  <Paragraphs>60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Office Theme</vt:lpstr>
      <vt:lpstr>Souderton Mennonite Homes Expansion and Renovations  Edward D. Brubaker, President/CEO May 2022 </vt:lpstr>
      <vt:lpstr>Background</vt:lpstr>
      <vt:lpstr>Planning</vt:lpstr>
      <vt:lpstr>Partner – RLPS Architects</vt:lpstr>
      <vt:lpstr>Partner – Benchmark Construction</vt:lpstr>
      <vt:lpstr>Partner - Ziegler</vt:lpstr>
      <vt:lpstr>Site Plan</vt:lpstr>
      <vt:lpstr>Existing</vt:lpstr>
      <vt:lpstr>New Floor Plan</vt:lpstr>
      <vt:lpstr>New Floor Plan</vt:lpstr>
      <vt:lpstr>Phasing Plan</vt:lpstr>
      <vt:lpstr>Phasing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Fundraising</vt:lpstr>
      <vt:lpstr>PowerPoint Presentation</vt:lpstr>
    </vt:vector>
  </TitlesOfParts>
  <Company>Living Branches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Living Branches TEMPLATE - PowerPoint</dc:title>
  <dc:creator>Rebecca Kikendall</dc:creator>
  <cp:lastModifiedBy>Carolyn Allebach</cp:lastModifiedBy>
  <cp:revision>67</cp:revision>
  <dcterms:created xsi:type="dcterms:W3CDTF">2017-10-10T15:04:35Z</dcterms:created>
  <dcterms:modified xsi:type="dcterms:W3CDTF">2022-05-24T21:43:43Z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0x0101008554FE446C6D544480D4534840A41305</vt:lpwstr>
  </property>
</Properties>
</file>